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24"/>
  </p:notesMasterIdLst>
  <p:sldIdLst>
    <p:sldId id="274" r:id="rId2"/>
    <p:sldId id="343" r:id="rId3"/>
    <p:sldId id="360" r:id="rId4"/>
    <p:sldId id="361" r:id="rId5"/>
    <p:sldId id="362" r:id="rId6"/>
    <p:sldId id="344" r:id="rId7"/>
    <p:sldId id="355" r:id="rId8"/>
    <p:sldId id="316" r:id="rId9"/>
    <p:sldId id="359" r:id="rId10"/>
    <p:sldId id="345" r:id="rId11"/>
    <p:sldId id="346" r:id="rId12"/>
    <p:sldId id="347" r:id="rId13"/>
    <p:sldId id="348" r:id="rId14"/>
    <p:sldId id="349" r:id="rId15"/>
    <p:sldId id="350" r:id="rId16"/>
    <p:sldId id="351" r:id="rId17"/>
    <p:sldId id="352" r:id="rId18"/>
    <p:sldId id="353" r:id="rId19"/>
    <p:sldId id="356" r:id="rId20"/>
    <p:sldId id="354" r:id="rId21"/>
    <p:sldId id="357" r:id="rId22"/>
    <p:sldId id="358" r:id="rId23"/>
  </p:sldIdLst>
  <p:sldSz cx="12192000" cy="6858000"/>
  <p:notesSz cx="6761163"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5" autoAdjust="0"/>
    <p:restoredTop sz="83759" autoAdjust="0"/>
  </p:normalViewPr>
  <p:slideViewPr>
    <p:cSldViewPr snapToGrid="0">
      <p:cViewPr varScale="1">
        <p:scale>
          <a:sx n="73" d="100"/>
          <a:sy n="73" d="100"/>
        </p:scale>
        <p:origin x="7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29761" y="0"/>
            <a:ext cx="2929837" cy="498852"/>
          </a:xfrm>
          <a:prstGeom prst="rect">
            <a:avLst/>
          </a:prstGeom>
        </p:spPr>
        <p:txBody>
          <a:bodyPr vert="horz" lIns="91440" tIns="45720" rIns="91440" bIns="45720" rtlCol="0"/>
          <a:lstStyle>
            <a:lvl1pPr algn="r">
              <a:defRPr sz="1200"/>
            </a:lvl1pPr>
          </a:lstStyle>
          <a:p>
            <a:fld id="{0ED3DED1-D52A-4A1D-A299-3FB3ED080E4C}" type="datetimeFigureOut">
              <a:rPr lang="ru-RU" smtClean="0"/>
              <a:pPr/>
              <a:t>25.12.2020</a:t>
            </a:fld>
            <a:endParaRPr lang="ru-RU"/>
          </a:p>
        </p:txBody>
      </p:sp>
      <p:sp>
        <p:nvSpPr>
          <p:cNvPr id="4" name="Образ слайда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6117" y="4784835"/>
            <a:ext cx="5408930" cy="3914864"/>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43662"/>
            <a:ext cx="2929837" cy="498851"/>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29761" y="9443662"/>
            <a:ext cx="2929837" cy="498851"/>
          </a:xfrm>
          <a:prstGeom prst="rect">
            <a:avLst/>
          </a:prstGeom>
        </p:spPr>
        <p:txBody>
          <a:bodyPr vert="horz" lIns="91440" tIns="45720" rIns="91440" bIns="45720" rtlCol="0" anchor="b"/>
          <a:lstStyle>
            <a:lvl1pPr algn="r">
              <a:defRPr sz="1200"/>
            </a:lvl1pPr>
          </a:lstStyle>
          <a:p>
            <a:fld id="{AD78DEB7-5F89-4F39-BCE7-001726DAB626}" type="slidenum">
              <a:rPr lang="ru-RU" smtClean="0"/>
              <a:pPr/>
              <a:t>‹#›</a:t>
            </a:fld>
            <a:endParaRPr lang="ru-RU"/>
          </a:p>
        </p:txBody>
      </p:sp>
    </p:spTree>
    <p:extLst>
      <p:ext uri="{BB962C8B-B14F-4D97-AF65-F5344CB8AC3E}">
        <p14:creationId xmlns:p14="http://schemas.microsoft.com/office/powerpoint/2010/main" val="1138479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6D9BABD-AE3B-4E2D-B01A-999F148A1146}" type="datetimeFigureOut">
              <a:rPr lang="ru-RU" smtClean="0"/>
              <a:pPr/>
              <a:t>25.12.2020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15CB81-DEA3-46F6-AC2F-A9B79B40E03C}" type="slidenum">
              <a:rPr lang="ru-RU" smtClean="0"/>
              <a:pPr/>
              <a:t>‹#›</a:t>
            </a:fld>
            <a:endParaRPr lang="ru-RU"/>
          </a:p>
        </p:txBody>
      </p:sp>
    </p:spTree>
    <p:extLst>
      <p:ext uri="{BB962C8B-B14F-4D97-AF65-F5344CB8AC3E}">
        <p14:creationId xmlns:p14="http://schemas.microsoft.com/office/powerpoint/2010/main" val="2305971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D9BABD-AE3B-4E2D-B01A-999F148A1146}" type="datetimeFigureOut">
              <a:rPr lang="ru-RU" smtClean="0"/>
              <a:pPr/>
              <a:t>25.12.2020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15CB81-DEA3-46F6-AC2F-A9B79B40E03C}" type="slidenum">
              <a:rPr lang="ru-RU" smtClean="0"/>
              <a:pPr/>
              <a:t>‹#›</a:t>
            </a:fld>
            <a:endParaRPr lang="ru-RU"/>
          </a:p>
        </p:txBody>
      </p:sp>
    </p:spTree>
    <p:extLst>
      <p:ext uri="{BB962C8B-B14F-4D97-AF65-F5344CB8AC3E}">
        <p14:creationId xmlns:p14="http://schemas.microsoft.com/office/powerpoint/2010/main" val="3243078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D9BABD-AE3B-4E2D-B01A-999F148A1146}" type="datetimeFigureOut">
              <a:rPr lang="ru-RU" smtClean="0"/>
              <a:pPr/>
              <a:t>25.12.2020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15CB81-DEA3-46F6-AC2F-A9B79B40E03C}" type="slidenum">
              <a:rPr lang="ru-RU" smtClean="0"/>
              <a:pPr/>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431498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D9BABD-AE3B-4E2D-B01A-999F148A1146}" type="datetimeFigureOut">
              <a:rPr lang="ru-RU" smtClean="0"/>
              <a:pPr/>
              <a:t>25.12.2020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15CB81-DEA3-46F6-AC2F-A9B79B40E03C}" type="slidenum">
              <a:rPr lang="ru-RU" smtClean="0"/>
              <a:pPr/>
              <a:t>‹#›</a:t>
            </a:fld>
            <a:endParaRPr lang="ru-RU"/>
          </a:p>
        </p:txBody>
      </p:sp>
    </p:spTree>
    <p:extLst>
      <p:ext uri="{BB962C8B-B14F-4D97-AF65-F5344CB8AC3E}">
        <p14:creationId xmlns:p14="http://schemas.microsoft.com/office/powerpoint/2010/main" val="27252192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D9BABD-AE3B-4E2D-B01A-999F148A1146}" type="datetimeFigureOut">
              <a:rPr lang="ru-RU" smtClean="0"/>
              <a:pPr/>
              <a:t>25.12.2020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15CB81-DEA3-46F6-AC2F-A9B79B40E03C}" type="slidenum">
              <a:rPr lang="ru-RU" smtClean="0"/>
              <a:pPr/>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386189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D9BABD-AE3B-4E2D-B01A-999F148A1146}" type="datetimeFigureOut">
              <a:rPr lang="ru-RU" smtClean="0"/>
              <a:pPr/>
              <a:t>25.12.2020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15CB81-DEA3-46F6-AC2F-A9B79B40E03C}" type="slidenum">
              <a:rPr lang="ru-RU" smtClean="0"/>
              <a:pPr/>
              <a:t>‹#›</a:t>
            </a:fld>
            <a:endParaRPr lang="ru-RU"/>
          </a:p>
        </p:txBody>
      </p:sp>
    </p:spTree>
    <p:extLst>
      <p:ext uri="{BB962C8B-B14F-4D97-AF65-F5344CB8AC3E}">
        <p14:creationId xmlns:p14="http://schemas.microsoft.com/office/powerpoint/2010/main" val="36285401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6D9BABD-AE3B-4E2D-B01A-999F148A1146}" type="datetimeFigureOut">
              <a:rPr lang="ru-RU" smtClean="0"/>
              <a:pPr/>
              <a:t>25.12.2020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15CB81-DEA3-46F6-AC2F-A9B79B40E03C}" type="slidenum">
              <a:rPr lang="ru-RU" smtClean="0"/>
              <a:pPr/>
              <a:t>‹#›</a:t>
            </a:fld>
            <a:endParaRPr lang="ru-RU"/>
          </a:p>
        </p:txBody>
      </p:sp>
    </p:spTree>
    <p:extLst>
      <p:ext uri="{BB962C8B-B14F-4D97-AF65-F5344CB8AC3E}">
        <p14:creationId xmlns:p14="http://schemas.microsoft.com/office/powerpoint/2010/main" val="28946605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6D9BABD-AE3B-4E2D-B01A-999F148A1146}" type="datetimeFigureOut">
              <a:rPr lang="ru-RU" smtClean="0"/>
              <a:pPr/>
              <a:t>25.12.2020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15CB81-DEA3-46F6-AC2F-A9B79B40E03C}" type="slidenum">
              <a:rPr lang="ru-RU" smtClean="0"/>
              <a:pPr/>
              <a:t>‹#›</a:t>
            </a:fld>
            <a:endParaRPr lang="ru-RU"/>
          </a:p>
        </p:txBody>
      </p:sp>
    </p:spTree>
    <p:extLst>
      <p:ext uri="{BB962C8B-B14F-4D97-AF65-F5344CB8AC3E}">
        <p14:creationId xmlns:p14="http://schemas.microsoft.com/office/powerpoint/2010/main" val="188954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6D9BABD-AE3B-4E2D-B01A-999F148A1146}" type="datetimeFigureOut">
              <a:rPr lang="ru-RU" smtClean="0"/>
              <a:pPr/>
              <a:t>25.12.2020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15CB81-DEA3-46F6-AC2F-A9B79B40E03C}" type="slidenum">
              <a:rPr lang="ru-RU" smtClean="0"/>
              <a:pPr/>
              <a:t>‹#›</a:t>
            </a:fld>
            <a:endParaRPr lang="ru-RU"/>
          </a:p>
        </p:txBody>
      </p:sp>
    </p:spTree>
    <p:extLst>
      <p:ext uri="{BB962C8B-B14F-4D97-AF65-F5344CB8AC3E}">
        <p14:creationId xmlns:p14="http://schemas.microsoft.com/office/powerpoint/2010/main" val="203814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D9BABD-AE3B-4E2D-B01A-999F148A1146}" type="datetimeFigureOut">
              <a:rPr lang="ru-RU" smtClean="0"/>
              <a:pPr/>
              <a:t>25.12.2020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15CB81-DEA3-46F6-AC2F-A9B79B40E03C}" type="slidenum">
              <a:rPr lang="ru-RU" smtClean="0"/>
              <a:pPr/>
              <a:t>‹#›</a:t>
            </a:fld>
            <a:endParaRPr lang="ru-RU"/>
          </a:p>
        </p:txBody>
      </p:sp>
    </p:spTree>
    <p:extLst>
      <p:ext uri="{BB962C8B-B14F-4D97-AF65-F5344CB8AC3E}">
        <p14:creationId xmlns:p14="http://schemas.microsoft.com/office/powerpoint/2010/main" val="495162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6D9BABD-AE3B-4E2D-B01A-999F148A1146}" type="datetimeFigureOut">
              <a:rPr lang="ru-RU" smtClean="0"/>
              <a:pPr/>
              <a:t>25.12.2020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E15CB81-DEA3-46F6-AC2F-A9B79B40E03C}" type="slidenum">
              <a:rPr lang="ru-RU" smtClean="0"/>
              <a:pPr/>
              <a:t>‹#›</a:t>
            </a:fld>
            <a:endParaRPr lang="ru-RU"/>
          </a:p>
        </p:txBody>
      </p:sp>
    </p:spTree>
    <p:extLst>
      <p:ext uri="{BB962C8B-B14F-4D97-AF65-F5344CB8AC3E}">
        <p14:creationId xmlns:p14="http://schemas.microsoft.com/office/powerpoint/2010/main" val="2493671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6D9BABD-AE3B-4E2D-B01A-999F148A1146}" type="datetimeFigureOut">
              <a:rPr lang="ru-RU" smtClean="0"/>
              <a:pPr/>
              <a:t>25.12.2020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E15CB81-DEA3-46F6-AC2F-A9B79B40E03C}" type="slidenum">
              <a:rPr lang="ru-RU" smtClean="0"/>
              <a:pPr/>
              <a:t>‹#›</a:t>
            </a:fld>
            <a:endParaRPr lang="ru-RU"/>
          </a:p>
        </p:txBody>
      </p:sp>
    </p:spTree>
    <p:extLst>
      <p:ext uri="{BB962C8B-B14F-4D97-AF65-F5344CB8AC3E}">
        <p14:creationId xmlns:p14="http://schemas.microsoft.com/office/powerpoint/2010/main" val="196248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6D9BABD-AE3B-4E2D-B01A-999F148A1146}" type="datetimeFigureOut">
              <a:rPr lang="ru-RU" smtClean="0"/>
              <a:pPr/>
              <a:t>25.12.2020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E15CB81-DEA3-46F6-AC2F-A9B79B40E03C}" type="slidenum">
              <a:rPr lang="ru-RU" smtClean="0"/>
              <a:pPr/>
              <a:t>‹#›</a:t>
            </a:fld>
            <a:endParaRPr lang="ru-RU"/>
          </a:p>
        </p:txBody>
      </p:sp>
    </p:spTree>
    <p:extLst>
      <p:ext uri="{BB962C8B-B14F-4D97-AF65-F5344CB8AC3E}">
        <p14:creationId xmlns:p14="http://schemas.microsoft.com/office/powerpoint/2010/main" val="609894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D9BABD-AE3B-4E2D-B01A-999F148A1146}" type="datetimeFigureOut">
              <a:rPr lang="ru-RU" smtClean="0"/>
              <a:pPr/>
              <a:t>25.12.2020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E15CB81-DEA3-46F6-AC2F-A9B79B40E03C}" type="slidenum">
              <a:rPr lang="ru-RU" smtClean="0"/>
              <a:pPr/>
              <a:t>‹#›</a:t>
            </a:fld>
            <a:endParaRPr lang="ru-RU"/>
          </a:p>
        </p:txBody>
      </p:sp>
    </p:spTree>
    <p:extLst>
      <p:ext uri="{BB962C8B-B14F-4D97-AF65-F5344CB8AC3E}">
        <p14:creationId xmlns:p14="http://schemas.microsoft.com/office/powerpoint/2010/main" val="547973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6D9BABD-AE3B-4E2D-B01A-999F148A1146}" type="datetimeFigureOut">
              <a:rPr lang="ru-RU" smtClean="0"/>
              <a:pPr/>
              <a:t>25.12.2020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E15CB81-DEA3-46F6-AC2F-A9B79B40E03C}" type="slidenum">
              <a:rPr lang="ru-RU" smtClean="0"/>
              <a:pPr/>
              <a:t>‹#›</a:t>
            </a:fld>
            <a:endParaRPr lang="ru-RU"/>
          </a:p>
        </p:txBody>
      </p:sp>
    </p:spTree>
    <p:extLst>
      <p:ext uri="{BB962C8B-B14F-4D97-AF65-F5344CB8AC3E}">
        <p14:creationId xmlns:p14="http://schemas.microsoft.com/office/powerpoint/2010/main" val="341482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6D9BABD-AE3B-4E2D-B01A-999F148A1146}" type="datetimeFigureOut">
              <a:rPr lang="ru-RU" smtClean="0"/>
              <a:pPr/>
              <a:t>25.12.2020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E15CB81-DEA3-46F6-AC2F-A9B79B40E03C}" type="slidenum">
              <a:rPr lang="ru-RU" smtClean="0"/>
              <a:pPr/>
              <a:t>‹#›</a:t>
            </a:fld>
            <a:endParaRPr lang="ru-RU"/>
          </a:p>
        </p:txBody>
      </p:sp>
    </p:spTree>
    <p:extLst>
      <p:ext uri="{BB962C8B-B14F-4D97-AF65-F5344CB8AC3E}">
        <p14:creationId xmlns:p14="http://schemas.microsoft.com/office/powerpoint/2010/main" val="1480287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6D9BABD-AE3B-4E2D-B01A-999F148A1146}" type="datetimeFigureOut">
              <a:rPr lang="ru-RU" smtClean="0"/>
              <a:pPr/>
              <a:t>25.12.2020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BE15CB81-DEA3-46F6-AC2F-A9B79B40E03C}" type="slidenum">
              <a:rPr lang="ru-RU" smtClean="0"/>
              <a:pPr/>
              <a:t>‹#›</a:t>
            </a:fld>
            <a:endParaRPr lang="ru-RU"/>
          </a:p>
        </p:txBody>
      </p:sp>
    </p:spTree>
    <p:extLst>
      <p:ext uri="{BB962C8B-B14F-4D97-AF65-F5344CB8AC3E}">
        <p14:creationId xmlns:p14="http://schemas.microsoft.com/office/powerpoint/2010/main" val="18845467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euniver.vkgu.kz/public/files/" TargetMode="External"/><Relationship Id="rId2" Type="http://schemas.openxmlformats.org/officeDocument/2006/relationships/hyperlink" Target="https://surak.baribar.kz/367369/" TargetMode="External"/><Relationship Id="rId1" Type="http://schemas.openxmlformats.org/officeDocument/2006/relationships/slideLayout" Target="../slideLayouts/slideLayout2.xml"/><Relationship Id="rId4" Type="http://schemas.openxmlformats.org/officeDocument/2006/relationships/hyperlink" Target="http://anikta.org/n-b-ahmadullina-jappi-genetika-jene-citologiya-instituti.html"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txBox="1">
            <a:spLocks noGrp="1"/>
          </p:cNvSpPr>
          <p:nvPr>
            <p:ph idx="1"/>
          </p:nvPr>
        </p:nvSpPr>
        <p:spPr>
          <a:xfrm>
            <a:off x="457200" y="252248"/>
            <a:ext cx="10641724" cy="2267287"/>
          </a:xfrm>
          <a:prstGeom prst="rect">
            <a:avLst/>
          </a:prstGeom>
          <a:noFill/>
        </p:spPr>
        <p:txBody>
          <a:bodyPr wrap="square" rtlCol="0">
            <a:spAutoFit/>
          </a:bodyPr>
          <a:lstStyle/>
          <a:p>
            <a:pPr marL="0" indent="0" algn="ctr">
              <a:buNone/>
            </a:pPr>
            <a:endParaRPr lang="kk-KZ" sz="2800" dirty="0" smtClean="0">
              <a:latin typeface="Times New Roman" pitchFamily="18" charset="0"/>
              <a:cs typeface="Times New Roman" pitchFamily="18" charset="0"/>
            </a:endParaRPr>
          </a:p>
          <a:p>
            <a:pPr marL="0" indent="0" algn="ctr">
              <a:buNone/>
            </a:pPr>
            <a:r>
              <a:rPr lang="kk-KZ" sz="20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Әл-фараби атындағы Қазақ Ұлттық Университеті</a:t>
            </a:r>
          </a:p>
          <a:p>
            <a:pPr marL="0" indent="0" algn="ctr">
              <a:buNone/>
            </a:pPr>
            <a:r>
              <a:rPr lang="kk-KZ" sz="20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Биология және биотехнология факультеті</a:t>
            </a:r>
          </a:p>
          <a:p>
            <a:pPr algn="ctr"/>
            <a:r>
              <a:rPr lang="kk-KZ" sz="20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5В060700-Биология</a:t>
            </a:r>
          </a:p>
          <a:p>
            <a:pPr marL="0" indent="0" algn="ctr">
              <a:buNone/>
            </a:pPr>
            <a:r>
              <a:rPr lang="kk-KZ" sz="20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Морфогенездің клеткалық </a:t>
            </a:r>
            <a:r>
              <a:rPr lang="kk-KZ" sz="2000" b="1"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механизмі</a:t>
            </a:r>
            <a:endParaRPr lang="ru-RU" sz="20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574766" y="2886891"/>
            <a:ext cx="11325496" cy="3477875"/>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endParaRPr lang="kk-KZ" sz="1600" b="1" cap="all" dirty="0" smtClean="0">
              <a:ln/>
              <a:solidFill>
                <a:srgbClr val="FF000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cs typeface="Times New Roman" pitchFamily="18" charset="0"/>
            </a:endParaRPr>
          </a:p>
          <a:p>
            <a:pPr algn="ctr"/>
            <a:endParaRPr lang="ru-RU" sz="1600" b="1" cap="all" dirty="0" smtClean="0">
              <a:ln/>
              <a:solidFill>
                <a:srgbClr val="FF000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cs typeface="Times New Roman" pitchFamily="18" charset="0"/>
            </a:endParaRPr>
          </a:p>
          <a:p>
            <a:pPr algn="ctr"/>
            <a:r>
              <a:rPr lang="ru-RU" sz="2400" b="1" cap="all" dirty="0" err="1" smtClean="0">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t>Тақырыбы</a:t>
            </a:r>
            <a:r>
              <a:rPr lang="ru-RU" sz="2400" b="1" cap="all" dirty="0" err="1">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t>: </a:t>
            </a:r>
            <a:r>
              <a:rPr lang="ru-RU" sz="2800" b="1" cap="all" dirty="0" smtClean="0">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t>“</a:t>
            </a:r>
            <a:r>
              <a:rPr lang="ru-RU" sz="2800" dirty="0">
                <a:latin typeface="Times New Roman" panose="02020603050405020304" pitchFamily="18" charset="0"/>
                <a:cs typeface="Times New Roman" panose="02020603050405020304" pitchFamily="18" charset="0"/>
              </a:rPr>
              <a:t>Трансдукция: </a:t>
            </a:r>
            <a:r>
              <a:rPr lang="ru-RU" sz="2800" dirty="0" err="1" smtClean="0">
                <a:latin typeface="Times New Roman" panose="02020603050405020304" pitchFamily="18" charset="0"/>
                <a:cs typeface="Times New Roman" panose="02020603050405020304" pitchFamily="18" charset="0"/>
              </a:rPr>
              <a:t>ақпараттың </a:t>
            </a:r>
            <a:r>
              <a:rPr lang="ru-RU" sz="2800" dirty="0">
                <a:latin typeface="Times New Roman" panose="02020603050405020304" pitchFamily="18" charset="0"/>
                <a:cs typeface="Times New Roman" panose="02020603050405020304" pitchFamily="18" charset="0"/>
              </a:rPr>
              <a:t>клетка </a:t>
            </a:r>
            <a:r>
              <a:rPr lang="ru-RU" sz="2800" dirty="0" err="1">
                <a:latin typeface="Times New Roman" panose="02020603050405020304" pitchFamily="18" charset="0"/>
                <a:cs typeface="Times New Roman" panose="02020603050405020304" pitchFamily="18" charset="0"/>
              </a:rPr>
              <a:t>аралық және </a:t>
            </a:r>
            <a:r>
              <a:rPr lang="ru-RU" sz="2800" dirty="0">
                <a:latin typeface="Times New Roman" panose="02020603050405020304" pitchFamily="18" charset="0"/>
                <a:cs typeface="Times New Roman" panose="02020603050405020304" pitchFamily="18" charset="0"/>
              </a:rPr>
              <a:t>клетка </a:t>
            </a:r>
            <a:r>
              <a:rPr lang="ru-RU" sz="2800" dirty="0" err="1">
                <a:latin typeface="Times New Roman" panose="02020603050405020304" pitchFamily="18" charset="0"/>
                <a:cs typeface="Times New Roman" panose="02020603050405020304" pitchFamily="18" charset="0"/>
              </a:rPr>
              <a:t>ішілік</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берілуі</a:t>
            </a:r>
            <a:r>
              <a:rPr lang="ru-RU" sz="2800" dirty="0">
                <a:latin typeface="Times New Roman" panose="02020603050405020304" pitchFamily="18" charset="0"/>
                <a:cs typeface="Times New Roman" panose="02020603050405020304" pitchFamily="18" charset="0"/>
              </a:rPr>
              <a:t>. </a:t>
            </a:r>
            <a:r>
              <a:rPr lang="ru-RU" sz="2800" b="1" cap="all" dirty="0" smtClean="0">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t>  ”</a:t>
            </a:r>
            <a:r>
              <a:rPr lang="ru-RU" sz="2800" b="1" cap="all" dirty="0">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t/>
            </a:r>
            <a:br>
              <a:rPr lang="ru-RU" sz="2800" b="1" cap="all" dirty="0">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br>
            <a:endParaRPr lang="ru-RU" sz="2800" b="1" cap="all" dirty="0" smtClean="0">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endParaRPr>
          </a:p>
          <a:p>
            <a:pPr algn="ctr"/>
            <a:endParaRPr lang="kk-KZ" sz="2400" b="1" cap="all" dirty="0">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endParaRPr>
          </a:p>
          <a:p>
            <a:pPr algn="ctr"/>
            <a:endParaRPr lang="ru-RU" sz="2400" b="1" cap="all" dirty="0" smtClean="0">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endParaRPr>
          </a:p>
          <a:p>
            <a:pPr algn="ctr"/>
            <a:r>
              <a:rPr lang="ru-RU" b="1" cap="all" dirty="0" err="1" smtClean="0">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t>Дәріскер</a:t>
            </a:r>
            <a:r>
              <a:rPr lang="ru-RU" b="1" cap="all" dirty="0">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t>: </a:t>
            </a:r>
            <a:r>
              <a:rPr lang="ru-RU" b="1" cap="all" dirty="0" err="1">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t>б.ғ.к</a:t>
            </a:r>
            <a:r>
              <a:rPr lang="ru-RU" b="1" cap="all" dirty="0">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t>. </a:t>
            </a:r>
            <a:r>
              <a:rPr lang="ru-RU" b="1" cap="all" dirty="0" err="1">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t>Юсаева</a:t>
            </a:r>
            <a:r>
              <a:rPr lang="ru-RU" b="1" cap="all" dirty="0">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t> Дамира </a:t>
            </a:r>
            <a:r>
              <a:rPr lang="ru-RU" b="1" cap="all" dirty="0" err="1">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t>Анарбекқызы</a:t>
            </a:r>
            <a:r>
              <a:rPr lang="ru-RU" b="1" cap="all" dirty="0">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t> </a:t>
            </a:r>
            <a:br>
              <a:rPr lang="ru-RU" b="1" cap="all" dirty="0">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br>
            <a:r>
              <a:rPr lang="ru-RU" b="1" cap="all" dirty="0">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t/>
            </a:r>
            <a:br>
              <a:rPr lang="ru-RU" b="1" cap="all" dirty="0">
                <a:ln/>
                <a:solidFill>
                  <a:srgbClr val="FF0000"/>
                </a:solidFill>
                <a:effectLst>
                  <a:outerShdw blurRad="38100" dist="38100" dir="2700000" algn="tl">
                    <a:srgbClr val="000000">
                      <a:alpha val="43137"/>
                    </a:srgbClr>
                  </a:outerShdw>
                  <a:reflection blurRad="10000" stA="55000" endPos="48000" dist="500" dir="5400000" sy="-100000" algn="bl" rotWithShape="0"/>
                </a:effectLst>
                <a:latin typeface="Times New Roman" pitchFamily="18" charset="0"/>
                <a:cs typeface="Times New Roman" pitchFamily="18" charset="0"/>
              </a:rPr>
            </a:br>
            <a:r>
              <a:rPr lang="kk-KZ" sz="2000" b="1" cap="all" dirty="0" smtClean="0">
                <a:ln/>
                <a:solidFill>
                  <a:srgbClr val="FF000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cs typeface="Times New Roman" pitchFamily="18" charset="0"/>
              </a:rPr>
              <a:t>Алматы 2020</a:t>
            </a:r>
          </a:p>
        </p:txBody>
      </p:sp>
    </p:spTree>
    <p:extLst>
      <p:ext uri="{BB962C8B-B14F-4D97-AF65-F5344CB8AC3E}">
        <p14:creationId xmlns:p14="http://schemas.microsoft.com/office/powerpoint/2010/main" val="42545975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err="1" smtClean="0">
                <a:solidFill>
                  <a:schemeClr val="tx1"/>
                </a:solidFill>
                <a:latin typeface="Times New Roman" pitchFamily="18" charset="0"/>
                <a:cs typeface="Times New Roman" pitchFamily="18" charset="0"/>
              </a:rPr>
              <a:t>Hedgehod</a:t>
            </a:r>
            <a:r>
              <a:rPr lang="en-US" b="1" dirty="0" smtClean="0">
                <a:solidFill>
                  <a:schemeClr val="tx1"/>
                </a:solidFill>
                <a:latin typeface="Times New Roman" pitchFamily="18" charset="0"/>
                <a:cs typeface="Times New Roman" pitchFamily="18" charset="0"/>
              </a:rPr>
              <a:t> </a:t>
            </a:r>
            <a:r>
              <a:rPr lang="ru-RU" b="1" dirty="0" err="1" smtClean="0">
                <a:solidFill>
                  <a:schemeClr val="tx1"/>
                </a:solidFill>
                <a:latin typeface="Times New Roman" pitchFamily="18" charset="0"/>
                <a:cs typeface="Times New Roman" pitchFamily="18" charset="0"/>
              </a:rPr>
              <a:t>тұқымдасы</a:t>
            </a:r>
            <a:endParaRPr lang="ru-RU" b="1" dirty="0">
              <a:solidFill>
                <a:schemeClr val="tx1"/>
              </a:solidFill>
            </a:endParaRPr>
          </a:p>
        </p:txBody>
      </p:sp>
      <p:sp>
        <p:nvSpPr>
          <p:cNvPr id="3" name="Содержимое 2"/>
          <p:cNvSpPr>
            <a:spLocks noGrp="1"/>
          </p:cNvSpPr>
          <p:nvPr>
            <p:ph idx="1"/>
          </p:nvPr>
        </p:nvSpPr>
        <p:spPr/>
        <p:txBody>
          <a:bodyPr>
            <a:normAutofit/>
          </a:bodyPr>
          <a:lstStyle/>
          <a:p>
            <a:pPr algn="just"/>
            <a:r>
              <a:rPr lang="en-US" dirty="0" err="1" smtClean="0">
                <a:solidFill>
                  <a:schemeClr val="tx1"/>
                </a:solidFill>
                <a:latin typeface="Times New Roman" pitchFamily="18" charset="0"/>
                <a:cs typeface="Times New Roman" pitchFamily="18" charset="0"/>
              </a:rPr>
              <a:t>Hedgehod</a:t>
            </a:r>
            <a:r>
              <a:rPr lang="en-US"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тұқымдасы (сөзбе-сөз аударыпымы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жайра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тәрізді» дрозофиланың бір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локусының  мутациясы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шыбынның қылтықтарының құрылысына </a:t>
            </a:r>
            <a:r>
              <a:rPr lang="ru-RU" dirty="0" smtClean="0">
                <a:solidFill>
                  <a:schemeClr val="tx1"/>
                </a:solidFill>
                <a:latin typeface="Times New Roman" pitchFamily="18" charset="0"/>
                <a:cs typeface="Times New Roman" pitchFamily="18" charset="0"/>
              </a:rPr>
              <a:t>карай осы </a:t>
            </a:r>
            <a:r>
              <a:rPr lang="ru-RU" dirty="0" err="1" smtClean="0">
                <a:solidFill>
                  <a:schemeClr val="tx1"/>
                </a:solidFill>
                <a:latin typeface="Times New Roman" pitchFamily="18" charset="0"/>
                <a:cs typeface="Times New Roman" pitchFamily="18" charset="0"/>
              </a:rPr>
              <a:t>кеміргішке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біршама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ұқсатады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Омырткалыларда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бұл тұкымдастың </a:t>
            </a:r>
            <a:r>
              <a:rPr lang="ru-RU" dirty="0" smtClean="0">
                <a:solidFill>
                  <a:schemeClr val="tx1"/>
                </a:solidFill>
                <a:latin typeface="Times New Roman" pitchFamily="18" charset="0"/>
                <a:cs typeface="Times New Roman" pitchFamily="18" charset="0"/>
              </a:rPr>
              <a:t>3 ПФ </a:t>
            </a:r>
            <a:r>
              <a:rPr lang="ru-RU" dirty="0" err="1" smtClean="0">
                <a:solidFill>
                  <a:schemeClr val="tx1"/>
                </a:solidFill>
                <a:latin typeface="Times New Roman" pitchFamily="18" charset="0"/>
                <a:cs typeface="Times New Roman" pitchFamily="18" charset="0"/>
              </a:rPr>
              <a:t>белгілі</a:t>
            </a:r>
            <a:r>
              <a:rPr lang="ru-RU"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sonic hedge hog (</a:t>
            </a:r>
            <a:r>
              <a:rPr lang="en-US" dirty="0" err="1" smtClean="0">
                <a:solidFill>
                  <a:schemeClr val="tx1"/>
                </a:solidFill>
                <a:latin typeface="Times New Roman" pitchFamily="18" charset="0"/>
                <a:cs typeface="Times New Roman" pitchFamily="18" charset="0"/>
              </a:rPr>
              <a:t>shh</a:t>
            </a:r>
            <a:r>
              <a:rPr lang="en-US" dirty="0" smtClean="0">
                <a:solidFill>
                  <a:schemeClr val="tx1"/>
                </a:solidFill>
                <a:latin typeface="Times New Roman" pitchFamily="18" charset="0"/>
                <a:cs typeface="Times New Roman" pitchFamily="18" charset="0"/>
              </a:rPr>
              <a:t>), desert hedge hog (</a:t>
            </a:r>
            <a:r>
              <a:rPr lang="en-US" dirty="0" err="1" smtClean="0">
                <a:solidFill>
                  <a:schemeClr val="tx1"/>
                </a:solidFill>
                <a:latin typeface="Times New Roman" pitchFamily="18" charset="0"/>
                <a:cs typeface="Times New Roman" pitchFamily="18" charset="0"/>
              </a:rPr>
              <a:t>dhh</a:t>
            </a:r>
            <a:r>
              <a:rPr lang="en-US"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және</a:t>
            </a:r>
            <a:r>
              <a:rPr lang="ru-RU"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indion</a:t>
            </a:r>
            <a:r>
              <a:rPr lang="en-US" dirty="0" smtClean="0">
                <a:solidFill>
                  <a:schemeClr val="tx1"/>
                </a:solidFill>
                <a:latin typeface="Times New Roman" pitchFamily="18" charset="0"/>
                <a:cs typeface="Times New Roman" pitchFamily="18" charset="0"/>
              </a:rPr>
              <a:t> hedge hog (</a:t>
            </a:r>
            <a:r>
              <a:rPr lang="en-US" dirty="0" err="1" smtClean="0">
                <a:solidFill>
                  <a:schemeClr val="tx1"/>
                </a:solidFill>
                <a:latin typeface="Times New Roman" pitchFamily="18" charset="0"/>
                <a:cs typeface="Times New Roman" pitchFamily="18" charset="0"/>
              </a:rPr>
              <a:t>ihh</a:t>
            </a:r>
            <a:r>
              <a:rPr lang="en-US" dirty="0" smtClean="0">
                <a:solidFill>
                  <a:schemeClr val="tx1"/>
                </a:solidFill>
                <a:latin typeface="Times New Roman" pitchFamily="18" charset="0"/>
                <a:cs typeface="Times New Roman" pitchFamily="18" charset="0"/>
              </a:rPr>
              <a:t>).</a:t>
            </a:r>
            <a:r>
              <a:rPr lang="en-US" dirty="0" err="1" smtClean="0">
                <a:solidFill>
                  <a:schemeClr val="tx1"/>
                </a:solidFill>
                <a:latin typeface="Times New Roman" pitchFamily="18" charset="0"/>
                <a:cs typeface="Times New Roman" pitchFamily="18" charset="0"/>
              </a:rPr>
              <a:t>Ihh</a:t>
            </a:r>
            <a:r>
              <a:rPr lang="en-US"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ішектің құрылысының индукциясына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және сүиектердің постнатальды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өсуіне,</a:t>
            </a:r>
            <a:r>
              <a:rPr lang="ru-RU"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an </a:t>
            </a:r>
            <a:r>
              <a:rPr lang="en-US" dirty="0" err="1" smtClean="0">
                <a:solidFill>
                  <a:schemeClr val="tx1"/>
                </a:solidFill>
                <a:latin typeface="Times New Roman" pitchFamily="18" charset="0"/>
                <a:cs typeface="Times New Roman" pitchFamily="18" charset="0"/>
              </a:rPr>
              <a:t>Dhh</a:t>
            </a:r>
            <a:r>
              <a:rPr lang="en-US"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сперматогенездің индукциясына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қатысады.</a:t>
            </a:r>
            <a:r>
              <a:rPr lang="ru-RU"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Shh</a:t>
            </a:r>
            <a:r>
              <a:rPr lang="en-US"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басқаларына Карағанда жақсы зерттелген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Оның жұлын бастамаларының вентральды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бөлігіндегі </a:t>
            </a:r>
            <a:r>
              <a:rPr lang="ru-RU" dirty="0" smtClean="0">
                <a:solidFill>
                  <a:schemeClr val="tx1"/>
                </a:solidFill>
                <a:latin typeface="Times New Roman" pitchFamily="18" charset="0"/>
                <a:cs typeface="Times New Roman" pitchFamily="18" charset="0"/>
              </a:rPr>
              <a:t>хорда </a:t>
            </a:r>
            <a:r>
              <a:rPr lang="ru-RU" dirty="0" err="1" smtClean="0">
                <a:solidFill>
                  <a:schemeClr val="tx1"/>
                </a:solidFill>
                <a:latin typeface="Times New Roman" pitchFamily="18" charset="0"/>
                <a:cs typeface="Times New Roman" pitchFamily="18" charset="0"/>
              </a:rPr>
              <a:t>мотонейрондарынын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және склеротомының сомиттері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құрамындағы шеміршекті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клеткаларының индукниясындағы рөлі белгілі</a:t>
            </a:r>
            <a:r>
              <a:rPr lang="ru-RU" dirty="0" smtClean="0">
                <a:solidFill>
                  <a:schemeClr val="tx1"/>
                </a:solidFill>
                <a:latin typeface="Times New Roman" pitchFamily="18" charset="0"/>
                <a:cs typeface="Times New Roman" pitchFamily="18" charset="0"/>
              </a:rPr>
              <a:t>.</a:t>
            </a:r>
            <a:r>
              <a:rPr lang="en-US" dirty="0" err="1" smtClean="0">
                <a:solidFill>
                  <a:schemeClr val="tx1"/>
                </a:solidFill>
                <a:latin typeface="Times New Roman" pitchFamily="18" charset="0"/>
                <a:cs typeface="Times New Roman" pitchFamily="18" charset="0"/>
              </a:rPr>
              <a:t>Shh</a:t>
            </a:r>
            <a:r>
              <a:rPr lang="en-US"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тауық эмбрионындағы дененің оң </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сол</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ассиметриясының, аяк-колдын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кранио-каудальды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осьтерінің </a:t>
            </a:r>
            <a:r>
              <a:rPr lang="ru-RU" dirty="0" smtClean="0">
                <a:solidFill>
                  <a:schemeClr val="tx1"/>
                </a:solidFill>
                <a:latin typeface="Times New Roman" pitchFamily="18" charset="0"/>
                <a:cs typeface="Times New Roman" pitchFamily="18" charset="0"/>
              </a:rPr>
              <a:t>(</a:t>
            </a:r>
            <a:r>
              <a:rPr lang="ru-RU" dirty="0" err="1" smtClean="0">
                <a:solidFill>
                  <a:schemeClr val="tx1"/>
                </a:solidFill>
                <a:latin typeface="Times New Roman" pitchFamily="18" charset="0"/>
                <a:cs typeface="Times New Roman" pitchFamily="18" charset="0"/>
              </a:rPr>
              <a:t>басбармак-шынашак</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ішек</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түтігінің бөліктерінің арасындағы айырмашылықтарына, тіс</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және қауырсындарынын индукциясына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қатысады</a:t>
            </a:r>
            <a:endParaRPr lang="ru-RU" dirty="0">
              <a:solidFill>
                <a:schemeClr val="tx1"/>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err="1" smtClean="0">
                <a:solidFill>
                  <a:schemeClr val="tx1"/>
                </a:solidFill>
                <a:latin typeface="Times New Roman" pitchFamily="18" charset="0"/>
                <a:cs typeface="Times New Roman" pitchFamily="18" charset="0"/>
              </a:rPr>
              <a:t>Wnt</a:t>
            </a:r>
            <a:r>
              <a:rPr lang="en-US" b="1" dirty="0" smtClean="0">
                <a:solidFill>
                  <a:schemeClr val="tx1"/>
                </a:solidFill>
                <a:latin typeface="Times New Roman" pitchFamily="18" charset="0"/>
                <a:cs typeface="Times New Roman" pitchFamily="18" charset="0"/>
              </a:rPr>
              <a:t> </a:t>
            </a:r>
            <a:r>
              <a:rPr lang="ru-RU" b="1" dirty="0" err="1" smtClean="0">
                <a:solidFill>
                  <a:schemeClr val="tx1"/>
                </a:solidFill>
                <a:latin typeface="Times New Roman" pitchFamily="18" charset="0"/>
                <a:cs typeface="Times New Roman" pitchFamily="18" charset="0"/>
              </a:rPr>
              <a:t>тұқымдасы және</a:t>
            </a:r>
            <a:r>
              <a:rPr lang="ru-RU"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Tgf</a:t>
            </a:r>
            <a:r>
              <a:rPr lang="en-US" b="1" dirty="0" smtClean="0">
                <a:solidFill>
                  <a:schemeClr val="tx1"/>
                </a:solidFill>
                <a:latin typeface="Times New Roman" pitchFamily="18" charset="0"/>
                <a:cs typeface="Times New Roman" pitchFamily="18" charset="0"/>
              </a:rPr>
              <a:t>-</a:t>
            </a:r>
            <a:r>
              <a:rPr lang="el-GR" b="1" dirty="0" smtClean="0">
                <a:solidFill>
                  <a:schemeClr val="tx1"/>
                </a:solidFill>
                <a:latin typeface="Times New Roman" pitchFamily="18" charset="0"/>
                <a:cs typeface="Times New Roman" pitchFamily="18" charset="0"/>
              </a:rPr>
              <a:t>β</a:t>
            </a:r>
            <a:r>
              <a:rPr lang="en-US" b="1" dirty="0" smtClean="0">
                <a:solidFill>
                  <a:schemeClr val="tx1"/>
                </a:solidFill>
                <a:latin typeface="Times New Roman" pitchFamily="18" charset="0"/>
                <a:cs typeface="Times New Roman" pitchFamily="18" charset="0"/>
              </a:rPr>
              <a:t> </a:t>
            </a:r>
            <a:r>
              <a:rPr lang="ru-RU" b="1" dirty="0" err="1" smtClean="0">
                <a:solidFill>
                  <a:schemeClr val="tx1"/>
                </a:solidFill>
                <a:latin typeface="Times New Roman" pitchFamily="18" charset="0"/>
                <a:cs typeface="Times New Roman" pitchFamily="18" charset="0"/>
              </a:rPr>
              <a:t>тұқымдасы</a:t>
            </a:r>
            <a:endParaRPr lang="ru-RU" b="1"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677334" y="1319349"/>
            <a:ext cx="9563946" cy="5538651"/>
          </a:xfrm>
        </p:spPr>
        <p:txBody>
          <a:bodyPr>
            <a:noAutofit/>
          </a:bodyPr>
          <a:lstStyle/>
          <a:p>
            <a:r>
              <a:rPr lang="en-US" sz="1600" dirty="0" err="1" smtClean="0">
                <a:solidFill>
                  <a:schemeClr val="tx1"/>
                </a:solidFill>
                <a:latin typeface="Times New Roman" pitchFamily="18" charset="0"/>
                <a:cs typeface="Times New Roman" pitchFamily="18" charset="0"/>
              </a:rPr>
              <a:t>Wnt</a:t>
            </a:r>
            <a:r>
              <a:rPr lang="en-US"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тұқымдасы (атауының шыгу</a:t>
            </a:r>
            <a:r>
              <a:rPr lang="ru-RU" sz="1600" dirty="0" smtClean="0">
                <a:solidFill>
                  <a:schemeClr val="tx1"/>
                </a:solidFill>
                <a:latin typeface="Times New Roman" pitchFamily="18" charset="0"/>
                <a:cs typeface="Times New Roman" pitchFamily="18" charset="0"/>
              </a:rPr>
              <a:t> т</a:t>
            </a:r>
            <a:r>
              <a:rPr lang="kk-KZ" sz="1600" dirty="0" smtClean="0">
                <a:solidFill>
                  <a:schemeClr val="tx1"/>
                </a:solidFill>
                <a:latin typeface="Times New Roman" pitchFamily="18" charset="0"/>
                <a:cs typeface="Times New Roman" pitchFamily="18" charset="0"/>
              </a:rPr>
              <a:t>е</a:t>
            </a:r>
            <a:r>
              <a:rPr lang="ru-RU" sz="1600" dirty="0" err="1" smtClean="0">
                <a:solidFill>
                  <a:schemeClr val="tx1"/>
                </a:solidFill>
                <a:latin typeface="Times New Roman" pitchFamily="18" charset="0"/>
                <a:cs typeface="Times New Roman" pitchFamily="18" charset="0"/>
              </a:rPr>
              <a:t>гі</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дрозофилланын</a:t>
            </a:r>
            <a:r>
              <a:rPr lang="ru-RU" sz="1600" dirty="0" smtClean="0">
                <a:solidFill>
                  <a:schemeClr val="tx1"/>
                </a:solidFill>
                <a:latin typeface="Times New Roman" pitchFamily="18" charset="0"/>
                <a:cs typeface="Times New Roman" pitchFamily="18" charset="0"/>
              </a:rPr>
              <a:t> </a:t>
            </a:r>
            <a:r>
              <a:rPr lang="en-US" sz="1600" dirty="0" smtClean="0">
                <a:solidFill>
                  <a:schemeClr val="tx1"/>
                </a:solidFill>
                <a:latin typeface="Times New Roman" pitchFamily="18" charset="0"/>
                <a:cs typeface="Times New Roman" pitchFamily="18" charset="0"/>
              </a:rPr>
              <a:t>wingless-</a:t>
            </a:r>
            <a:r>
              <a:rPr lang="ru-RU" sz="1600" dirty="0" err="1" smtClean="0">
                <a:solidFill>
                  <a:schemeClr val="tx1"/>
                </a:solidFill>
                <a:latin typeface="Times New Roman" pitchFamily="18" charset="0"/>
                <a:cs typeface="Times New Roman" pitchFamily="18" charset="0"/>
              </a:rPr>
              <a:t>қанатсыз </a:t>
            </a:r>
            <a:r>
              <a:rPr lang="ru-RU" sz="1600" dirty="0" smtClean="0">
                <a:solidFill>
                  <a:schemeClr val="tx1"/>
                </a:solidFill>
                <a:latin typeface="Times New Roman" pitchFamily="18" charset="0"/>
                <a:cs typeface="Times New Roman" pitchFamily="18" charset="0"/>
              </a:rPr>
              <a:t>локусы мен </a:t>
            </a:r>
            <a:r>
              <a:rPr lang="ru-RU" sz="1600" dirty="0" err="1" smtClean="0">
                <a:solidFill>
                  <a:schemeClr val="tx1"/>
                </a:solidFill>
                <a:latin typeface="Times New Roman" pitchFamily="18" charset="0"/>
                <a:cs typeface="Times New Roman" pitchFamily="18" charset="0"/>
              </a:rPr>
              <a:t>омыртқалылардың</a:t>
            </a:r>
            <a:r>
              <a:rPr lang="ru-RU" sz="1600" dirty="0" smtClean="0">
                <a:solidFill>
                  <a:schemeClr val="tx1"/>
                </a:solidFill>
                <a:latin typeface="Times New Roman" pitchFamily="18" charset="0"/>
                <a:cs typeface="Times New Roman" pitchFamily="18" charset="0"/>
              </a:rPr>
              <a:t> </a:t>
            </a:r>
            <a:r>
              <a:rPr lang="en-US" sz="1600" dirty="0" smtClean="0">
                <a:solidFill>
                  <a:schemeClr val="tx1"/>
                </a:solidFill>
                <a:latin typeface="Times New Roman" pitchFamily="18" charset="0"/>
                <a:cs typeface="Times New Roman" pitchFamily="18" charset="0"/>
              </a:rPr>
              <a:t>integrated </a:t>
            </a:r>
            <a:r>
              <a:rPr lang="ru-RU" sz="1600" dirty="0" err="1" smtClean="0">
                <a:solidFill>
                  <a:schemeClr val="tx1"/>
                </a:solidFill>
                <a:latin typeface="Times New Roman" pitchFamily="18" charset="0"/>
                <a:cs typeface="Times New Roman" pitchFamily="18" charset="0"/>
              </a:rPr>
              <a:t>локустарының аттарының кыскартып</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қосқан, олар</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гомологты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болып</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шыққан, яғни жақын алғашқы құрылымдары </a:t>
            </a:r>
            <a:r>
              <a:rPr lang="ru-RU" sz="1600" dirty="0" smtClean="0">
                <a:solidFill>
                  <a:schemeClr val="tx1"/>
                </a:solidFill>
                <a:latin typeface="Times New Roman" pitchFamily="18" charset="0"/>
                <a:cs typeface="Times New Roman" pitchFamily="18" charset="0"/>
              </a:rPr>
              <a:t>бар, </a:t>
            </a:r>
            <a:r>
              <a:rPr lang="ru-RU" sz="1600" dirty="0" err="1" smtClean="0">
                <a:solidFill>
                  <a:schemeClr val="tx1"/>
                </a:solidFill>
                <a:latin typeface="Times New Roman" pitchFamily="18" charset="0"/>
                <a:cs typeface="Times New Roman" pitchFamily="18" charset="0"/>
              </a:rPr>
              <a:t>ол</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филогенетикалық шығу тегінін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бір</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екенін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көрсетеді</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Омыртқалыларда бұл тұқымдастың </a:t>
            </a:r>
            <a:r>
              <a:rPr lang="ru-RU" sz="1600" dirty="0" smtClean="0">
                <a:solidFill>
                  <a:schemeClr val="tx1"/>
                </a:solidFill>
                <a:latin typeface="Times New Roman" pitchFamily="18" charset="0"/>
                <a:cs typeface="Times New Roman" pitchFamily="18" charset="0"/>
              </a:rPr>
              <a:t>10-нан аса </a:t>
            </a:r>
            <a:r>
              <a:rPr lang="ru-RU" sz="1600" dirty="0" err="1" smtClean="0">
                <a:solidFill>
                  <a:schemeClr val="tx1"/>
                </a:solidFill>
                <a:latin typeface="Times New Roman" pitchFamily="18" charset="0"/>
                <a:cs typeface="Times New Roman" pitchFamily="18" charset="0"/>
              </a:rPr>
              <a:t>өкілі белгілі</a:t>
            </a:r>
            <a:r>
              <a:rPr lang="ru-RU" sz="1600" dirty="0" smtClean="0">
                <a:solidFill>
                  <a:schemeClr val="tx1"/>
                </a:solidFill>
                <a:latin typeface="Times New Roman" pitchFamily="18" charset="0"/>
                <a:cs typeface="Times New Roman" pitchFamily="18" charset="0"/>
              </a:rPr>
              <a:t>. </a:t>
            </a:r>
            <a:r>
              <a:rPr lang="en-US" sz="1600" dirty="0" err="1" smtClean="0">
                <a:solidFill>
                  <a:schemeClr val="tx1"/>
                </a:solidFill>
                <a:latin typeface="Times New Roman" pitchFamily="18" charset="0"/>
                <a:cs typeface="Times New Roman" pitchFamily="18" charset="0"/>
              </a:rPr>
              <a:t>Wntl</a:t>
            </a:r>
            <a:r>
              <a:rPr lang="en-US"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сомиттің жоғарғы бөлігінің миотомын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индуцирлейді</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Бұл тұкымдастың өкілдері </a:t>
            </a:r>
            <a:r>
              <a:rPr lang="ru-RU" sz="1600" dirty="0" smtClean="0">
                <a:solidFill>
                  <a:schemeClr val="tx1"/>
                </a:solidFill>
                <a:latin typeface="Times New Roman" pitchFamily="18" charset="0"/>
                <a:cs typeface="Times New Roman" pitchFamily="18" charset="0"/>
              </a:rPr>
              <a:t>(</a:t>
            </a:r>
            <a:r>
              <a:rPr lang="en-US" sz="1600" dirty="0" smtClean="0">
                <a:solidFill>
                  <a:schemeClr val="tx1"/>
                </a:solidFill>
                <a:latin typeface="Times New Roman" pitchFamily="18" charset="0"/>
                <a:cs typeface="Times New Roman" pitchFamily="18" charset="0"/>
              </a:rPr>
              <a:t>Wnt7) </a:t>
            </a:r>
            <a:r>
              <a:rPr lang="ru-RU" sz="1600" dirty="0" err="1" smtClean="0">
                <a:solidFill>
                  <a:schemeClr val="tx1"/>
                </a:solidFill>
                <a:latin typeface="Times New Roman" pitchFamily="18" charset="0"/>
                <a:cs typeface="Times New Roman" pitchFamily="18" charset="0"/>
              </a:rPr>
              <a:t>ортаңғы мидың, аяк-қолдың дорзальды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кұрылымдарынынң (тырнақтар</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индукциясына</a:t>
            </a:r>
            <a:r>
              <a:rPr lang="ru-RU" sz="1600" dirty="0" smtClean="0">
                <a:solidFill>
                  <a:schemeClr val="tx1"/>
                </a:solidFill>
                <a:latin typeface="Times New Roman" pitchFamily="18" charset="0"/>
                <a:cs typeface="Times New Roman" pitchFamily="18" charset="0"/>
              </a:rPr>
              <a:t>, </a:t>
            </a:r>
            <a:r>
              <a:rPr lang="en-US" sz="1600" dirty="0" smtClean="0">
                <a:solidFill>
                  <a:schemeClr val="tx1"/>
                </a:solidFill>
                <a:latin typeface="Times New Roman" pitchFamily="18" charset="0"/>
                <a:cs typeface="Times New Roman" pitchFamily="18" charset="0"/>
              </a:rPr>
              <a:t>Wnt4 </a:t>
            </a:r>
            <a:r>
              <a:rPr lang="ru-RU" sz="1600" dirty="0" err="1" smtClean="0">
                <a:solidFill>
                  <a:schemeClr val="tx1"/>
                </a:solidFill>
                <a:latin typeface="Times New Roman" pitchFamily="18" charset="0"/>
                <a:cs typeface="Times New Roman" pitchFamily="18" charset="0"/>
              </a:rPr>
              <a:t>бүйректің нефрондарының және аналықтың гонадаларының дамуына</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ягни</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жұмыртқаларының индукциясына</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катысады</a:t>
            </a:r>
            <a:r>
              <a:rPr lang="ru-RU" sz="1600" dirty="0" smtClean="0">
                <a:solidFill>
                  <a:schemeClr val="tx1"/>
                </a:solidFill>
                <a:latin typeface="Times New Roman" pitchFamily="18" charset="0"/>
                <a:cs typeface="Times New Roman" pitchFamily="18" charset="0"/>
              </a:rPr>
              <a:t>.</a:t>
            </a:r>
            <a:r>
              <a:rPr lang="en-US" sz="1600" dirty="0" err="1" smtClean="0">
                <a:solidFill>
                  <a:schemeClr val="tx1"/>
                </a:solidFill>
                <a:latin typeface="Times New Roman" pitchFamily="18" charset="0"/>
                <a:cs typeface="Times New Roman" pitchFamily="18" charset="0"/>
              </a:rPr>
              <a:t>Tgf</a:t>
            </a:r>
            <a:r>
              <a:rPr lang="en-US" sz="1600" dirty="0" smtClean="0">
                <a:solidFill>
                  <a:schemeClr val="tx1"/>
                </a:solidFill>
                <a:latin typeface="Times New Roman" pitchFamily="18" charset="0"/>
                <a:cs typeface="Times New Roman" pitchFamily="18" charset="0"/>
              </a:rPr>
              <a:t>-P </a:t>
            </a:r>
            <a:r>
              <a:rPr lang="ru-RU" sz="1600" dirty="0" err="1" smtClean="0">
                <a:solidFill>
                  <a:schemeClr val="tx1"/>
                </a:solidFill>
                <a:latin typeface="Times New Roman" pitchFamily="18" charset="0"/>
                <a:cs typeface="Times New Roman" pitchFamily="18" charset="0"/>
              </a:rPr>
              <a:t>түқымдасүсті.</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Бұл тұқымдасүстіне </a:t>
            </a:r>
            <a:r>
              <a:rPr lang="ru-RU" sz="1600" dirty="0" smtClean="0">
                <a:solidFill>
                  <a:schemeClr val="tx1"/>
                </a:solidFill>
                <a:latin typeface="Times New Roman" pitchFamily="18" charset="0"/>
                <a:cs typeface="Times New Roman" pitchFamily="18" charset="0"/>
              </a:rPr>
              <a:t>даму </a:t>
            </a:r>
            <a:r>
              <a:rPr lang="ru-RU" sz="1600" dirty="0" err="1" smtClean="0">
                <a:solidFill>
                  <a:schemeClr val="tx1"/>
                </a:solidFill>
                <a:latin typeface="Times New Roman" pitchFamily="18" charset="0"/>
                <a:cs typeface="Times New Roman" pitchFamily="18" charset="0"/>
              </a:rPr>
              <a:t>жолында</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маңызды орын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алатын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оншакты</a:t>
            </a:r>
            <a:r>
              <a:rPr lang="ru-RU" sz="1600" dirty="0" smtClean="0">
                <a:solidFill>
                  <a:schemeClr val="tx1"/>
                </a:solidFill>
                <a:latin typeface="Times New Roman" pitchFamily="18" charset="0"/>
                <a:cs typeface="Times New Roman" pitchFamily="18" charset="0"/>
              </a:rPr>
              <a:t> ПФ-тар </a:t>
            </a:r>
            <a:r>
              <a:rPr lang="ru-RU" sz="1600" dirty="0" err="1" smtClean="0">
                <a:solidFill>
                  <a:schemeClr val="tx1"/>
                </a:solidFill>
                <a:latin typeface="Times New Roman" pitchFamily="18" charset="0"/>
                <a:cs typeface="Times New Roman" pitchFamily="18" charset="0"/>
              </a:rPr>
              <a:t>жатады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Тұқымдасүсті, соныц</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ішінде</a:t>
            </a:r>
            <a:r>
              <a:rPr lang="ru-RU" sz="1600" dirty="0" smtClean="0">
                <a:solidFill>
                  <a:schemeClr val="tx1"/>
                </a:solidFill>
                <a:latin typeface="Times New Roman" pitchFamily="18" charset="0"/>
                <a:cs typeface="Times New Roman" pitchFamily="18" charset="0"/>
              </a:rPr>
              <a:t>:</a:t>
            </a:r>
          </a:p>
          <a:p>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нагыз</a:t>
            </a:r>
            <a:r>
              <a:rPr lang="ru-RU" sz="1600" dirty="0" smtClean="0">
                <a:solidFill>
                  <a:schemeClr val="tx1"/>
                </a:solidFill>
                <a:latin typeface="Times New Roman" pitchFamily="18" charset="0"/>
                <a:cs typeface="Times New Roman" pitchFamily="18" charset="0"/>
              </a:rPr>
              <a:t> </a:t>
            </a:r>
            <a:r>
              <a:rPr lang="en-US" sz="1600" dirty="0" err="1" smtClean="0">
                <a:solidFill>
                  <a:schemeClr val="tx1"/>
                </a:solidFill>
                <a:latin typeface="Times New Roman" pitchFamily="18" charset="0"/>
                <a:cs typeface="Times New Roman" pitchFamily="18" charset="0"/>
              </a:rPr>
              <a:t>Tgf</a:t>
            </a:r>
            <a:r>
              <a:rPr lang="en-US" sz="1600" dirty="0" smtClean="0">
                <a:solidFill>
                  <a:schemeClr val="tx1"/>
                </a:solidFill>
                <a:latin typeface="Times New Roman" pitchFamily="18" charset="0"/>
                <a:cs typeface="Times New Roman" pitchFamily="18" charset="0"/>
              </a:rPr>
              <a:t>-p,</a:t>
            </a:r>
          </a:p>
          <a:p>
            <a:r>
              <a:rPr lang="en-US"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Активина</a:t>
            </a:r>
            <a:r>
              <a:rPr lang="ru-RU" sz="1600" dirty="0" smtClean="0">
                <a:solidFill>
                  <a:schemeClr val="tx1"/>
                </a:solidFill>
                <a:latin typeface="Times New Roman" pitchFamily="18" charset="0"/>
                <a:cs typeface="Times New Roman" pitchFamily="18" charset="0"/>
              </a:rPr>
              <a:t>,</a:t>
            </a:r>
          </a:p>
          <a:p>
            <a:r>
              <a:rPr lang="ru-RU" sz="1600" dirty="0" smtClean="0">
                <a:solidFill>
                  <a:schemeClr val="tx1"/>
                </a:solidFill>
                <a:latin typeface="Times New Roman" pitchFamily="18" charset="0"/>
                <a:cs typeface="Times New Roman" pitchFamily="18" charset="0"/>
              </a:rPr>
              <a:t>- </a:t>
            </a:r>
            <a:r>
              <a:rPr lang="en-US" sz="1600" dirty="0" smtClean="0">
                <a:solidFill>
                  <a:schemeClr val="tx1"/>
                </a:solidFill>
                <a:latin typeface="Times New Roman" pitchFamily="18" charset="0"/>
                <a:cs typeface="Times New Roman" pitchFamily="18" charset="0"/>
              </a:rPr>
              <a:t>BMP,</a:t>
            </a:r>
          </a:p>
          <a:p>
            <a:r>
              <a:rPr lang="ru-RU" sz="1600" dirty="0" smtClean="0">
                <a:solidFill>
                  <a:schemeClr val="tx1"/>
                </a:solidFill>
                <a:latin typeface="Times New Roman" pitchFamily="18" charset="0"/>
                <a:cs typeface="Times New Roman" pitchFamily="18" charset="0"/>
              </a:rPr>
              <a:t>-</a:t>
            </a:r>
            <a:r>
              <a:rPr lang="en-US" sz="1600" dirty="0" err="1" smtClean="0">
                <a:solidFill>
                  <a:schemeClr val="tx1"/>
                </a:solidFill>
                <a:latin typeface="Times New Roman" pitchFamily="18" charset="0"/>
                <a:cs typeface="Times New Roman" pitchFamily="18" charset="0"/>
              </a:rPr>
              <a:t>VgL</a:t>
            </a:r>
            <a:endParaRPr lang="ru-RU" sz="1600" dirty="0" smtClean="0">
              <a:solidFill>
                <a:schemeClr val="tx1"/>
              </a:solidFill>
              <a:latin typeface="Times New Roman" pitchFamily="18" charset="0"/>
              <a:cs typeface="Times New Roman" pitchFamily="18" charset="0"/>
            </a:endParaRPr>
          </a:p>
          <a:p>
            <a:r>
              <a:rPr lang="ru-RU" sz="1600" dirty="0" err="1" smtClean="0">
                <a:solidFill>
                  <a:schemeClr val="tx1"/>
                </a:solidFill>
                <a:latin typeface="Times New Roman" pitchFamily="18" charset="0"/>
                <a:cs typeface="Times New Roman" pitchFamily="18" charset="0"/>
              </a:rPr>
              <a:t>және тағы басқа белоктар</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сиякты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бірнеше</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тұкымдасқа бөлінеді,</a:t>
            </a:r>
            <a:endParaRPr lang="ru-RU" sz="1600" dirty="0" smtClean="0">
              <a:solidFill>
                <a:schemeClr val="tx1"/>
              </a:solidFill>
              <a:latin typeface="Times New Roman" pitchFamily="18" charset="0"/>
              <a:cs typeface="Times New Roman" pitchFamily="18" charset="0"/>
            </a:endParaRPr>
          </a:p>
          <a:p>
            <a:r>
              <a:rPr lang="en-US" sz="1600" dirty="0" err="1" smtClean="0">
                <a:solidFill>
                  <a:schemeClr val="tx1"/>
                </a:solidFill>
                <a:latin typeface="Times New Roman" pitchFamily="18" charset="0"/>
                <a:cs typeface="Times New Roman" pitchFamily="18" charset="0"/>
              </a:rPr>
              <a:t>Tgf</a:t>
            </a:r>
            <a:r>
              <a:rPr lang="en-US" sz="1600" dirty="0" smtClean="0">
                <a:solidFill>
                  <a:schemeClr val="tx1"/>
                </a:solidFill>
                <a:latin typeface="Times New Roman" pitchFamily="18" charset="0"/>
                <a:cs typeface="Times New Roman" pitchFamily="18" charset="0"/>
              </a:rPr>
              <a:t>-p </a:t>
            </a:r>
            <a:r>
              <a:rPr lang="ru-RU" sz="1600" dirty="0" err="1" smtClean="0">
                <a:solidFill>
                  <a:schemeClr val="tx1"/>
                </a:solidFill>
                <a:latin typeface="Times New Roman" pitchFamily="18" charset="0"/>
                <a:cs typeface="Times New Roman" pitchFamily="18" charset="0"/>
              </a:rPr>
              <a:t>тұқымдасы.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Бүл тұқымдастың өкілдері клеткааралық белоктардың.</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соның ішінде</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коллагендердің және фибронектиндердің бөлінуін индуцирлейді</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және тұрақтандырады, сонымен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қатар клеткалардың бөлінуін индуцирлейді</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соның ішінде</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өкпенің және безді</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эпителийді</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түзетін түтіктердің бұтактануын анықтайды.</a:t>
            </a:r>
            <a:endParaRPr lang="ru-RU" sz="1600" dirty="0">
              <a:solidFill>
                <a:schemeClr val="tx1"/>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err="1" smtClean="0">
                <a:solidFill>
                  <a:schemeClr val="tx1"/>
                </a:solidFill>
                <a:latin typeface="Times New Roman" pitchFamily="18" charset="0"/>
                <a:cs typeface="Times New Roman" pitchFamily="18" charset="0"/>
              </a:rPr>
              <a:t>Активина</a:t>
            </a:r>
            <a:r>
              <a:rPr lang="ru-RU" b="1" dirty="0" smtClean="0">
                <a:solidFill>
                  <a:schemeClr val="tx1"/>
                </a:solidFill>
                <a:latin typeface="Times New Roman" pitchFamily="18" charset="0"/>
                <a:cs typeface="Times New Roman" pitchFamily="18" charset="0"/>
              </a:rPr>
              <a:t> т</a:t>
            </a:r>
            <a:r>
              <a:rPr lang="kk-KZ" b="1" dirty="0" smtClean="0">
                <a:solidFill>
                  <a:schemeClr val="tx1"/>
                </a:solidFill>
                <a:latin typeface="Times New Roman" pitchFamily="18" charset="0"/>
                <a:cs typeface="Times New Roman" pitchFamily="18" charset="0"/>
              </a:rPr>
              <a:t>ұ</a:t>
            </a:r>
            <a:r>
              <a:rPr lang="ru-RU" b="1" dirty="0" err="1" smtClean="0">
                <a:solidFill>
                  <a:schemeClr val="tx1"/>
                </a:solidFill>
                <a:latin typeface="Times New Roman" pitchFamily="18" charset="0"/>
                <a:cs typeface="Times New Roman" pitchFamily="18" charset="0"/>
              </a:rPr>
              <a:t>қымдасы.</a:t>
            </a:r>
            <a:endParaRPr lang="ru-RU"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lgn="just"/>
            <a:r>
              <a:rPr lang="ru-RU" dirty="0" err="1" smtClean="0">
                <a:solidFill>
                  <a:schemeClr val="tx1"/>
                </a:solidFill>
                <a:latin typeface="Times New Roman" pitchFamily="18" charset="0"/>
                <a:cs typeface="Times New Roman" pitchFamily="18" charset="0"/>
              </a:rPr>
              <a:t>Оның өкілдері мезодерманың </a:t>
            </a:r>
            <a:r>
              <a:rPr lang="ru-RU" dirty="0" smtClean="0">
                <a:solidFill>
                  <a:schemeClr val="tx1"/>
                </a:solidFill>
                <a:latin typeface="Times New Roman" pitchFamily="18" charset="0"/>
                <a:cs typeface="Times New Roman" pitchFamily="18" charset="0"/>
              </a:rPr>
              <a:t>гаструляция </a:t>
            </a:r>
            <a:r>
              <a:rPr lang="ru-RU" dirty="0" err="1" smtClean="0">
                <a:solidFill>
                  <a:schemeClr val="tx1"/>
                </a:solidFill>
                <a:latin typeface="Times New Roman" pitchFamily="18" charset="0"/>
                <a:cs typeface="Times New Roman" pitchFamily="18" charset="0"/>
              </a:rPr>
              <a:t>алды</a:t>
            </a:r>
            <a:r>
              <a:rPr lang="ru-RU" dirty="0" smtClean="0">
                <a:solidFill>
                  <a:schemeClr val="tx1"/>
                </a:solidFill>
                <a:latin typeface="Times New Roman" pitchFamily="18" charset="0"/>
                <a:cs typeface="Times New Roman" pitchFamily="18" charset="0"/>
              </a:rPr>
              <a:t> даму </a:t>
            </a:r>
            <a:r>
              <a:rPr lang="ru-RU" dirty="0" err="1" smtClean="0">
                <a:solidFill>
                  <a:schemeClr val="tx1"/>
                </a:solidFill>
                <a:latin typeface="Times New Roman" pitchFamily="18" charset="0"/>
                <a:cs typeface="Times New Roman" pitchFamily="18" charset="0"/>
              </a:rPr>
              <a:t>кезеңін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тістерді</a:t>
            </a:r>
            <a:r>
              <a:rPr lang="ru-RU" dirty="0" smtClean="0">
                <a:solidFill>
                  <a:schemeClr val="tx1"/>
                </a:solidFill>
                <a:latin typeface="Times New Roman" pitchFamily="18" charset="0"/>
                <a:cs typeface="Times New Roman" pitchFamily="18" charset="0"/>
              </a:rPr>
              <a:t> ж</a:t>
            </a:r>
            <a:r>
              <a:rPr lang="kk-KZ" dirty="0" smtClean="0">
                <a:solidFill>
                  <a:schemeClr val="tx1"/>
                </a:solidFill>
                <a:latin typeface="Times New Roman" pitchFamily="18" charset="0"/>
                <a:cs typeface="Times New Roman" pitchFamily="18" charset="0"/>
              </a:rPr>
              <a:t>ә</a:t>
            </a:r>
            <a:r>
              <a:rPr lang="ru-RU" dirty="0" smtClean="0">
                <a:solidFill>
                  <a:schemeClr val="tx1"/>
                </a:solidFill>
                <a:latin typeface="Times New Roman" pitchFamily="18" charset="0"/>
                <a:cs typeface="Times New Roman" pitchFamily="18" charset="0"/>
              </a:rPr>
              <a:t>не </a:t>
            </a:r>
            <a:r>
              <a:rPr lang="ru-RU" dirty="0" err="1" smtClean="0">
                <a:solidFill>
                  <a:schemeClr val="tx1"/>
                </a:solidFill>
                <a:latin typeface="Times New Roman" pitchFamily="18" charset="0"/>
                <a:cs typeface="Times New Roman" pitchFamily="18" charset="0"/>
              </a:rPr>
              <a:t>қарын асты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безін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индукциялауға қатысады</a:t>
            </a:r>
            <a:r>
              <a:rPr lang="ru-RU" dirty="0" smtClean="0">
                <a:solidFill>
                  <a:schemeClr val="tx1"/>
                </a:solidFill>
                <a:latin typeface="Times New Roman" pitchFamily="18" charset="0"/>
                <a:cs typeface="Times New Roman" pitchFamily="18" charset="0"/>
              </a:rPr>
              <a:t>. </a:t>
            </a:r>
            <a:r>
              <a:rPr lang="kk-KZ" dirty="0" smtClean="0">
                <a:solidFill>
                  <a:schemeClr val="tx1"/>
                </a:solidFill>
                <a:latin typeface="Times New Roman" pitchFamily="18" charset="0"/>
                <a:cs typeface="Times New Roman" pitchFamily="18" charset="0"/>
              </a:rPr>
              <a:t>Тұқымдасүстіне баска да маңызды ПФ-тар, соның ішінде глиальды клеткалар бөлетін нейтрофиялық сигналды заттар (GDNF) кіреді. </a:t>
            </a:r>
            <a:endParaRPr lang="ru-RU" dirty="0" smtClean="0">
              <a:solidFill>
                <a:schemeClr val="tx1"/>
              </a:solidFill>
              <a:latin typeface="Times New Roman" pitchFamily="18" charset="0"/>
              <a:cs typeface="Times New Roman" pitchFamily="18" charset="0"/>
            </a:endParaRPr>
          </a:p>
          <a:p>
            <a:pPr algn="just"/>
            <a:r>
              <a:rPr lang="kk-KZ" dirty="0" smtClean="0">
                <a:solidFill>
                  <a:schemeClr val="tx1"/>
                </a:solidFill>
                <a:latin typeface="Times New Roman" pitchFamily="18" charset="0"/>
                <a:cs typeface="Times New Roman" pitchFamily="18" charset="0"/>
              </a:rPr>
              <a:t>Бұл тұқымдастарға жатпайтын, ұрықтың дамуында маңызды орын алатын басқа да ПФ-тар бар. Айтар болсақ, тері эпидермисінің жіктелуін индукциялауда эпидермальды өсу факторы маңызды рөл атқарады, ал бауырдың дамуында - гепатоциттердің өсу факторы, кеміктің және меланоциттердің өсіп - дамуын  бағаналы клеткалардың өсу факторы, әрі кеміктің эритропоэтиннен интерлейкиндерге дейін көптеген өсу факторының тізбегінде маңызды орын алады. </a:t>
            </a:r>
            <a:endParaRPr lang="ru-RU" dirty="0" smtClean="0">
              <a:solidFill>
                <a:schemeClr val="tx1"/>
              </a:solidFill>
              <a:latin typeface="Times New Roman" pitchFamily="18" charset="0"/>
              <a:cs typeface="Times New Roman" pitchFamily="18" charset="0"/>
            </a:endParaRPr>
          </a:p>
          <a:p>
            <a:pPr algn="just"/>
            <a:endParaRPr lang="ru-RU" dirty="0">
              <a:solidFill>
                <a:schemeClr val="tx1"/>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smtClean="0">
                <a:solidFill>
                  <a:schemeClr val="tx1"/>
                </a:solidFill>
                <a:latin typeface="Times New Roman" pitchFamily="18" charset="0"/>
                <a:cs typeface="Times New Roman" pitchFamily="18" charset="0"/>
              </a:rPr>
              <a:t>Транскрипционды факторлар және эпигенетикалық тұқым қуалаушылық.</a:t>
            </a:r>
            <a:endParaRPr lang="ru-RU"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pPr algn="just"/>
            <a:r>
              <a:rPr lang="kk-KZ" dirty="0" smtClean="0">
                <a:solidFill>
                  <a:schemeClr val="tx1"/>
                </a:solidFill>
                <a:latin typeface="Times New Roman" pitchFamily="18" charset="0"/>
                <a:cs typeface="Times New Roman" pitchFamily="18" charset="0"/>
              </a:rPr>
              <a:t>Клеткалар ансамбльдерінде немесе жеке клеткаларда белгілі бір эпигенетикалық тұқым қуалаушылық, алдында көрсетілгендей, белгілі бір гендердің экспрессиясын және басқа гендердің репрессиясын анықтайды. Белгілі бір ұлпадағы экспрессияланатын гендерді былай бөлуге болады: 1) арнайы ұлпаны экспрессиялайтын гендер, яғни тек сол типтегі ұлпада экспрессияланады (оларды жиі қателесіп, «арнайы ұлпалар» деп атайды, бірақ олар барлық ұлпада кездеседі), мысалы, казеин гені (сүттің маңызды белогы) сүт безінде; 2) бірнеше немесе барлық ұлпада экспрессияланатын, бірақ белокты ген өнімінің көп мөлшерде түзілуі («транслята»), мысалы, бұлшықеттегі актин немесе лейкоцитгер; 3) бірнеше ұлпада гепатоциттерде және май клеткаларында экспрессияланатын мысалы, адреналин гормонының β-рецептор белоктары,; 4) барльқ типтегі клеткаларда экспрессияланатындар, мысалы, Кребс циклының ферментгерінің гендері. </a:t>
            </a:r>
            <a:endParaRPr lang="ru-RU" dirty="0" smtClean="0">
              <a:solidFill>
                <a:schemeClr val="tx1"/>
              </a:solidFill>
              <a:latin typeface="Times New Roman" pitchFamily="18" charset="0"/>
              <a:cs typeface="Times New Roman" pitchFamily="18" charset="0"/>
            </a:endParaRPr>
          </a:p>
          <a:p>
            <a:pPr algn="just"/>
            <a:endParaRPr lang="ru-RU" dirty="0">
              <a:solidFill>
                <a:schemeClr val="tx1"/>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lnSpcReduction="10000"/>
          </a:bodyPr>
          <a:lstStyle/>
          <a:p>
            <a:pPr algn="just"/>
            <a:r>
              <a:rPr lang="kk-KZ" dirty="0" smtClean="0">
                <a:latin typeface="Times New Roman" pitchFamily="18" charset="0"/>
                <a:cs typeface="Times New Roman" pitchFamily="18" charset="0"/>
              </a:rPr>
              <a:t>Экспрессияның алғашқы қадамы гендердің транскрипциясын қамтамасыз ету болып табылады, ол ең алдымен гендердің промоторлық аймағына және олардың энхансерлеріне транскрипциондық факторларды (ТФ) байланыстыру арқылы жүзеге асады. ТФ өздері белоктар немесе басқа кластағы заттармен қосылған заттар болып табылады. Мұндай қосылыстың ДНҚ-ға қосылуы, ол біріншіден белоктардың кейбір химиялық құрылысының ерекшелігі, соның ішінде, негізгі (әлсіз негізді) ТФ домендерінің көп болуы, оларсыз дезоксирибонуклеин қышқьшына сутегі қосылыстармен байланысу мүмкін емес. Екіншіден, ТФ-дың ДНҚ-ға қосылуының биологиялық мәні сонда, егер эр ТФ ДНҚ-ның кез-келген бөлігіне де, тіпті кезкелген промотор немесе энхансерге де қосылмауы, тек олардың біреуіне не бірнешеуіне ғана қосылуы, соңғыларының өз құрамында ТФ-ның негізгі домендеріне «комплиментарлы» стереохимиялық нуклеотидтердің тізбегі болады, оның әрбір ТФ-ң кезкелген емес, белгілі бір гендерге қосылуы негізгі шарт болып табылады. </a:t>
            </a:r>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just"/>
            <a:r>
              <a:rPr lang="kk-KZ" dirty="0" smtClean="0">
                <a:solidFill>
                  <a:schemeClr val="tx1"/>
                </a:solidFill>
                <a:latin typeface="Times New Roman" pitchFamily="18" charset="0"/>
                <a:cs typeface="Times New Roman" pitchFamily="18" charset="0"/>
              </a:rPr>
              <a:t>Бір ТФ көп жерде кездесуі мүмкін: а) барлық ұлпада, бірақ ұлпаның жіктелуіне тікелей әсер етпейді; ә) ядро кіргенге дейін, жұмыртқаның цитоплазмасының белгілі бір бөлігінде болады, цитоплазманың бұл бөлігінде ядро пайда болғанда ТФ ядроға енеді де, арнайы ұлпалық экспрессия гендерін іске қосып, клетканың эпигенетикалық тұқымқуалауының шектерін алдынала анықтайды; б) транскрипционды фактор синтезделеді немесе активтенеді, алдынала синтезделген ол паракринді индукция әсерінен немесе басқа факторлардан алынған индуктор сигналы арқылы трансдукциялық тізбек рецептордан ТФ геніне немесе оның транслятына беріледі. </a:t>
            </a:r>
            <a:endParaRPr lang="ru-RU" dirty="0" smtClean="0">
              <a:solidFill>
                <a:schemeClr val="tx1"/>
              </a:solidFill>
              <a:latin typeface="Times New Roman" pitchFamily="18" charset="0"/>
              <a:cs typeface="Times New Roman" pitchFamily="18" charset="0"/>
            </a:endParaRPr>
          </a:p>
          <a:p>
            <a:pPr algn="just"/>
            <a:endParaRPr lang="ru-RU" dirty="0">
              <a:solidFill>
                <a:schemeClr val="tx1"/>
              </a:solidFill>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77334" y="770709"/>
            <a:ext cx="8596668" cy="5270653"/>
          </a:xfrm>
        </p:spPr>
        <p:txBody>
          <a:bodyPr>
            <a:normAutofit fontScale="92500" lnSpcReduction="10000"/>
          </a:bodyPr>
          <a:lstStyle/>
          <a:p>
            <a:pPr algn="just"/>
            <a:r>
              <a:rPr lang="kk-KZ" dirty="0" smtClean="0">
                <a:latin typeface="Times New Roman" pitchFamily="18" charset="0"/>
                <a:cs typeface="Times New Roman" pitchFamily="18" charset="0"/>
              </a:rPr>
              <a:t>Басқа жағынан алсақ, клетка жіктелуінің (ягни, эпигенетикалық тұқым қуалаушылық) вариантын анықгауға қатысатын ТФ тек сол ұлпаның клеткасында синтезделмейді. Қайсы бір геннің транскрипциясын қосу үшін, әдетте, оның энхансеріне немесе промоторына бірнеше ТФ-ның белгілі бір комбинация да қосылуы қажет. Бір ұлпада айтарлықтай алынған бір ТФ бір комбинациялық ТФ-дың құрамына кіреді, ол сол маманданған ұлпалық экспрессия гендерінің жиынтығын іске қосуын қамтамасыз етеді, ал басқа ұлпада сол бір ТФ басқа комбинациялык ТФ-ң құрамына кіреді, ол басқа маманданған ұлпалық экспрессия гендерін іске қосады, бұл жеке дара алынған ТФ-ң мамандалмаған ұлпалық екендігін түсіндіреді. ТФ комбинациялары гана ұлпалық маманданған болып келеді. Сондықтан да, әртүрлі ұлпада ұқсас ТФ-ң болуына қарамастан бірінде ТФ-мен бақыланатын ген экспрессияланады, екіншісінде жоқ. Осыған орай, сол бір ТФ-ң бар болуы қажет болуы мүмкін, бірақ сол геннің транскрипциясына жағдай жеткіліксіз болады. Геннің транскрипциясына басқа да ТФ-ң белгілі бір комбинациясы (немесе бірнеше мүмкін комбинация) промотор мен энхансерге қосылуы қажет. Осыған орай, егер біз әртүрлі типті дифференцировкасы бар екі клеткада бір генді транскрипциялауға қажет бір ТФ бар екенін корсек, ал транскрипция тек бір клетка типінде жүрсе, онда басқа клеткалық типте ген транскрипциясына қажет басқа ТФ жоқ болғаны. Әртүрлі ұлпада бірдей ТФ болуы берілген геннің экспрессиясына алып келеді, ал басқадай сол сияқты экспрессия жүрмейді. Олай болатыны бұл ТФ басқа бір геннің экспрессиясын қосуға қажетті. Мысалы, кодтық құлыпты алайық, әртүрлі екі құлыптың дискісінде бірдей сан болсын дейік, ал басқа әртүрлі құлыптардың басқа дискілерінде сандары әртүрлі болады.</a:t>
            </a:r>
            <a:endParaRPr lang="ru-RU"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77334" y="666207"/>
            <a:ext cx="8596668" cy="5375156"/>
          </a:xfrm>
        </p:spPr>
        <p:txBody>
          <a:bodyPr>
            <a:normAutofit/>
          </a:bodyPr>
          <a:lstStyle/>
          <a:p>
            <a:pPr algn="just"/>
            <a:r>
              <a:rPr lang="kk-KZ" dirty="0" smtClean="0">
                <a:latin typeface="Times New Roman" pitchFamily="18" charset="0"/>
                <a:cs typeface="Times New Roman" pitchFamily="18" charset="0"/>
              </a:rPr>
              <a:t>Осы мағынада берілген ұлпада синтезделетін ТФ-ң комплекстерін ұлпалық кодтар деп қарастыруға болады. Кейде керек ТФ болған күнде де, ол геннің экспрессиясына кепілдік бермейді, өйткені ТФ-ц промотор мен энхансерге қосылуы метилденудің әсерінен мүмкін болмайды, ягни ДНҚ-ң пуринді және пиримидинді негіздерініц сутегі атомы метилді топқа ауысуы мүмкін, ол ТФ мен промотордың арасында стереохимиялық комплементарлықты бұзады. Метилдену процесін ұлпалық маманданган фермент-метилаза жүргізеді, онда да ДНҚ-ның белгілі аудандарына стереохимиялық комплементарлығы болу керек. Жоғарыда айтылғандай, клетка жіктелуінің әртүрлі варианты клеткада белгілі ТФ комбинациясыныц болуына негізделеді, ол белгілі гендердің жиынтығының транскрипциясын қамтамасыз етеді. Бірақ, ТФ-ң өздері белоктар, сондықтан олардың гендерін экспрессиялау үшін ТФ қажет. Клетканың эпигенетикалық тұқым қуалаушылығы жеткілікті тұрақты болғандықтан, ТФ гендерінің экспрессиясының өзін-өзі қолдау жүйесі болу керек. ТФ-ң әртүрлі гендерінің әр алуан өзін-өзі қолдау механизмі болуы мүмкін.</a:t>
            </a:r>
            <a:endParaRPr lang="ru-RU"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77334" y="640081"/>
            <a:ext cx="8596668" cy="5401282"/>
          </a:xfrm>
        </p:spPr>
        <p:txBody>
          <a:bodyPr>
            <a:normAutofit lnSpcReduction="10000"/>
          </a:bodyPr>
          <a:lstStyle/>
          <a:p>
            <a:pPr algn="just"/>
            <a:r>
              <a:rPr lang="kk-KZ" dirty="0" smtClean="0">
                <a:latin typeface="Times New Roman" pitchFamily="18" charset="0"/>
                <a:cs typeface="Times New Roman" pitchFamily="18" charset="0"/>
              </a:rPr>
              <a:t>Қарапайым нұсқа (вариант)-ТФ белогы бірнеше гендердің промоторларымен немесе энхансерлерімен, соның ішінде, берілген ТФ-ын кодтайтын озінің генімен де байланысады. Мұндай ген экспрессиясын өзін-өзі қолдау вариантына, мысал ретінде бұлшықетте синтезделетін ТФ MyoD болып табылады.Екінші нұсқа (вариант)-клетка белгілі белоктарды сыртқа шығарады, кейіннен оларды сол клетканың (аутокринді фактор) немесе көрші клеткалардьщ рецептор-молекулалары байланыстырып алады. Осы жолмен активтенген рецептор трансдукция тізбегі арқылы клеткадағы белоктарды активтендіреді, олар осы комбинациясының ТФ-ң басқа гендеріне ТФ ретінде қызмет етеді. Сүтқоректілердің ұрық қабынын Сертоли клеткаларынын жіктелуі осы әдіс арқылы қолдап отырылуы мүмкін. Үшінші нұсқа (вариант)-екі түрлі жақын ұлпаның әр біреуі ПФ шығарады, ал көрші ұлпа-партнерді ТФ-ң экспрессиясын қосады, бұл олардың эпигенетикалық тұқым қуалаушылығының тұрақтануын қамтамасыз етеді. Егер ұлпаларды бір-бірінен оқшауласақ, онда олардың жіктелуі бұзылады. Бұл жагдайда әрқайсысындағы белгілі ТФ комбинациясының өзін-өзі қолдау жайында емес, ол ұлпалардың бір-бірін мұндай ТФ комбинацияларда өзара қолдауы жайында болуы керек. Бұл вариантқа мысал ретінде эктодерманың (FGF болінуі) және бүйректің мезенхимасының (Shh жэне т.б. ПФ бөлінуі) өзара индукциясы, қол-аяқтың өсуін және жіктелуін жатқызуға болады, оларды сигналды белоктар сияқты, биохимиктер шығу тегіне, ДНҚ-на қосылу әдісі және кұрылымына қарай келесі «кластарға» классификациялайды . </a:t>
            </a:r>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1267098" y="391750"/>
            <a:ext cx="7718652" cy="555994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solidFill>
                  <a:schemeClr val="tx1"/>
                </a:solidFill>
                <a:latin typeface="Times New Roman" pitchFamily="18" charset="0"/>
                <a:cs typeface="Times New Roman" pitchFamily="18" charset="0"/>
              </a:rPr>
              <a:t>Жоспар</a:t>
            </a:r>
            <a:endParaRPr lang="ru-RU" b="1"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kk-KZ" b="1" dirty="0" smtClean="0">
                <a:solidFill>
                  <a:schemeClr val="tx1"/>
                </a:solidFill>
                <a:latin typeface="Times New Roman" pitchFamily="18" charset="0"/>
                <a:cs typeface="Times New Roman" pitchFamily="18" charset="0"/>
              </a:rPr>
              <a:t>Кіріспе</a:t>
            </a:r>
            <a:endParaRPr lang="ru-RU" b="1" dirty="0" smtClean="0">
              <a:solidFill>
                <a:schemeClr val="tx1"/>
              </a:solidFill>
              <a:latin typeface="Times New Roman" pitchFamily="18" charset="0"/>
              <a:cs typeface="Times New Roman" pitchFamily="18" charset="0"/>
            </a:endParaRPr>
          </a:p>
          <a:p>
            <a:r>
              <a:rPr lang="ru-RU" dirty="0" smtClean="0">
                <a:solidFill>
                  <a:schemeClr val="tx1"/>
                </a:solidFill>
                <a:latin typeface="Times New Roman" pitchFamily="18" charset="0"/>
                <a:cs typeface="Times New Roman" pitchFamily="18" charset="0"/>
              </a:rPr>
              <a:t>Трансдукция: </a:t>
            </a:r>
            <a:r>
              <a:rPr lang="ru-RU" dirty="0" err="1" smtClean="0">
                <a:solidFill>
                  <a:schemeClr val="tx1"/>
                </a:solidFill>
                <a:latin typeface="Times New Roman" pitchFamily="18" charset="0"/>
                <a:cs typeface="Times New Roman" pitchFamily="18" charset="0"/>
              </a:rPr>
              <a:t>ақпараттардың </a:t>
            </a:r>
            <a:r>
              <a:rPr lang="ru-RU" dirty="0" smtClean="0">
                <a:solidFill>
                  <a:schemeClr val="tx1"/>
                </a:solidFill>
                <a:latin typeface="Times New Roman" pitchFamily="18" charset="0"/>
                <a:cs typeface="Times New Roman" pitchFamily="18" charset="0"/>
              </a:rPr>
              <a:t>клетка </a:t>
            </a:r>
            <a:r>
              <a:rPr lang="ru-RU" dirty="0" err="1" smtClean="0">
                <a:solidFill>
                  <a:schemeClr val="tx1"/>
                </a:solidFill>
                <a:latin typeface="Times New Roman" pitchFamily="18" charset="0"/>
                <a:cs typeface="Times New Roman" pitchFamily="18" charset="0"/>
              </a:rPr>
              <a:t>аралық және клетка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ішілік</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берілуі</a:t>
            </a:r>
            <a:r>
              <a:rPr lang="ru-RU" dirty="0" smtClean="0">
                <a:solidFill>
                  <a:schemeClr val="tx1"/>
                </a:solidFill>
                <a:latin typeface="Times New Roman" pitchFamily="18" charset="0"/>
                <a:cs typeface="Times New Roman" pitchFamily="18" charset="0"/>
              </a:rPr>
              <a:t>. </a:t>
            </a:r>
          </a:p>
          <a:p>
            <a:r>
              <a:rPr lang="ru-RU" dirty="0" err="1" smtClean="0">
                <a:solidFill>
                  <a:schemeClr val="tx1"/>
                </a:solidFill>
                <a:latin typeface="Times New Roman" pitchFamily="18" charset="0"/>
                <a:cs typeface="Times New Roman" pitchFamily="18" charset="0"/>
              </a:rPr>
              <a:t>Трансдукциялық тізбектер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туралы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түсінік.</a:t>
            </a:r>
            <a:r>
              <a:rPr lang="ru-RU" dirty="0" smtClean="0">
                <a:solidFill>
                  <a:schemeClr val="tx1"/>
                </a:solidFill>
                <a:latin typeface="Times New Roman" pitchFamily="18" charset="0"/>
                <a:cs typeface="Times New Roman" pitchFamily="18" charset="0"/>
              </a:rPr>
              <a:t> </a:t>
            </a:r>
          </a:p>
          <a:p>
            <a:r>
              <a:rPr lang="ru-RU" dirty="0" err="1" smtClean="0">
                <a:solidFill>
                  <a:schemeClr val="tx1"/>
                </a:solidFill>
                <a:latin typeface="Times New Roman" pitchFamily="18" charset="0"/>
                <a:cs typeface="Times New Roman" pitchFamily="18" charset="0"/>
              </a:rPr>
              <a:t>Трансдукциялық тізбектің бастама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элементтері-паракринді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факторлар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және индукторлар</a:t>
            </a:r>
            <a:endParaRPr lang="ru-RU" dirty="0" smtClean="0">
              <a:solidFill>
                <a:schemeClr val="tx1"/>
              </a:solidFill>
              <a:latin typeface="Times New Roman" pitchFamily="18" charset="0"/>
              <a:cs typeface="Times New Roman" pitchFamily="18" charset="0"/>
            </a:endParaRPr>
          </a:p>
          <a:p>
            <a:r>
              <a:rPr lang="kk-KZ" b="1" dirty="0" smtClean="0">
                <a:solidFill>
                  <a:schemeClr val="tx1"/>
                </a:solidFill>
                <a:latin typeface="Times New Roman" pitchFamily="18" charset="0"/>
                <a:cs typeface="Times New Roman" pitchFamily="18" charset="0"/>
              </a:rPr>
              <a:t>Қорытынды</a:t>
            </a:r>
          </a:p>
          <a:p>
            <a:r>
              <a:rPr lang="kk-KZ" b="1" dirty="0" smtClean="0">
                <a:solidFill>
                  <a:schemeClr val="tx1"/>
                </a:solidFill>
                <a:latin typeface="Times New Roman" pitchFamily="18" charset="0"/>
                <a:cs typeface="Times New Roman" pitchFamily="18" charset="0"/>
              </a:rPr>
              <a:t>Пайдаланылған әдебиеттер</a:t>
            </a:r>
            <a:endParaRPr lang="ru-RU" b="1" dirty="0"/>
          </a:p>
        </p:txBody>
      </p:sp>
    </p:spTree>
    <p:extLst>
      <p:ext uri="{BB962C8B-B14F-4D97-AF65-F5344CB8AC3E}">
        <p14:creationId xmlns:p14="http://schemas.microsoft.com/office/powerpoint/2010/main" val="7353540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chemeClr val="tx1"/>
                </a:solidFill>
                <a:latin typeface="Times New Roman" pitchFamily="18" charset="0"/>
                <a:cs typeface="Times New Roman" pitchFamily="18" charset="0"/>
              </a:rPr>
              <a:t>Трансдукция.</a:t>
            </a:r>
            <a:endParaRPr lang="ru-RU" b="1"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677334" y="1489167"/>
            <a:ext cx="8596668" cy="4552196"/>
          </a:xfrm>
        </p:spPr>
        <p:txBody>
          <a:bodyPr>
            <a:normAutofit lnSpcReduction="10000"/>
          </a:bodyPr>
          <a:lstStyle/>
          <a:p>
            <a:pPr algn="just"/>
            <a:r>
              <a:rPr lang="ru-RU" dirty="0" smtClean="0">
                <a:latin typeface="Times New Roman" pitchFamily="18" charset="0"/>
                <a:cs typeface="Times New Roman" pitchFamily="18" charset="0"/>
              </a:rPr>
              <a:t>Трансдукция. Фаг </a:t>
            </a:r>
            <a:r>
              <a:rPr lang="ru-RU" dirty="0" err="1" smtClean="0">
                <a:latin typeface="Times New Roman" pitchFamily="18" charset="0"/>
                <a:cs typeface="Times New Roman" pitchFamily="18" charset="0"/>
              </a:rPr>
              <a:t>бактерияны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зақындағанмен </a:t>
            </a:r>
            <a:r>
              <a:rPr lang="ru-RU" dirty="0" smtClean="0">
                <a:latin typeface="Times New Roman" pitchFamily="18" charset="0"/>
                <a:cs typeface="Times New Roman" pitchFamily="18" charset="0"/>
              </a:rPr>
              <a:t>оны </a:t>
            </a:r>
            <a:r>
              <a:rPr lang="ru-RU" dirty="0" err="1" smtClean="0">
                <a:latin typeface="Times New Roman" pitchFamily="18" charset="0"/>
                <a:cs typeface="Times New Roman" pitchFamily="18" charset="0"/>
              </a:rPr>
              <a:t>жоя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бермейді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вирустық инфек-ция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процесі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басқаша жүреді.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Фагтың ДНК-сы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клеткаға өткен соң </a:t>
            </a:r>
            <a:r>
              <a:rPr lang="ru-RU" dirty="0" smtClean="0">
                <a:latin typeface="Times New Roman" pitchFamily="18" charset="0"/>
                <a:cs typeface="Times New Roman" pitchFamily="18" charset="0"/>
              </a:rPr>
              <a:t>бактерия </a:t>
            </a:r>
            <a:r>
              <a:rPr lang="ru-RU" dirty="0" err="1" smtClean="0">
                <a:latin typeface="Times New Roman" pitchFamily="18" charset="0"/>
                <a:cs typeface="Times New Roman" pitchFamily="18" charset="0"/>
              </a:rPr>
              <a:t>хромасомасымен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қоса бөлінуі және профаг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түзеді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Оның бпктерия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хромосомасымен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қоса бөлінуі және белгілі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тұрақты сыртқы </a:t>
            </a:r>
            <a:r>
              <a:rPr lang="ru-RU" dirty="0" smtClean="0">
                <a:latin typeface="Times New Roman" pitchFamily="18" charset="0"/>
                <a:cs typeface="Times New Roman" pitchFamily="18" charset="0"/>
              </a:rPr>
              <a:t>орта </a:t>
            </a:r>
            <a:r>
              <a:rPr lang="ru-RU" dirty="0" err="1" smtClean="0">
                <a:latin typeface="Times New Roman" pitchFamily="18" charset="0"/>
                <a:cs typeface="Times New Roman" pitchFamily="18" charset="0"/>
              </a:rPr>
              <a:t>жағдайларында ұзақ уақыт бойы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ұрпақтан қрпаққа берілуі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мүмкін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Бірақ қолайлы </a:t>
            </a:r>
            <a:r>
              <a:rPr lang="ru-RU" dirty="0" smtClean="0">
                <a:latin typeface="Times New Roman" pitchFamily="18" charset="0"/>
                <a:cs typeface="Times New Roman" pitchFamily="18" charset="0"/>
              </a:rPr>
              <a:t>орта </a:t>
            </a:r>
            <a:r>
              <a:rPr lang="ru-RU" dirty="0" err="1" smtClean="0">
                <a:latin typeface="Times New Roman" pitchFamily="18" charset="0"/>
                <a:cs typeface="Times New Roman" pitchFamily="18" charset="0"/>
              </a:rPr>
              <a:t>өзгерсе</a:t>
            </a:r>
            <a:r>
              <a:rPr lang="ru-RU" dirty="0" smtClean="0">
                <a:latin typeface="Times New Roman" pitchFamily="18" charset="0"/>
                <a:cs typeface="Times New Roman" pitchFamily="18" charset="0"/>
              </a:rPr>
              <a:t>, фаг </a:t>
            </a:r>
            <a:r>
              <a:rPr lang="ru-RU" dirty="0" err="1" smtClean="0">
                <a:latin typeface="Times New Roman" pitchFamily="18" charset="0"/>
                <a:cs typeface="Times New Roman" pitchFamily="18" charset="0"/>
              </a:rPr>
              <a:t>бөлшектері репродуцияланып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соның салдарынан</a:t>
            </a:r>
            <a:r>
              <a:rPr lang="ru-RU" dirty="0" smtClean="0">
                <a:latin typeface="Times New Roman" pitchFamily="18" charset="0"/>
                <a:cs typeface="Times New Roman" pitchFamily="18" charset="0"/>
              </a:rPr>
              <a:t> клетка </a:t>
            </a:r>
            <a:r>
              <a:rPr lang="ru-RU" dirty="0" err="1" smtClean="0">
                <a:latin typeface="Times New Roman" pitchFamily="18" charset="0"/>
                <a:cs typeface="Times New Roman" pitchFamily="18" charset="0"/>
              </a:rPr>
              <a:t>тіршілігін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жояды</a:t>
            </a:r>
            <a:r>
              <a:rPr lang="ru-RU" dirty="0" smtClean="0">
                <a:latin typeface="Times New Roman" pitchFamily="18" charset="0"/>
                <a:cs typeface="Times New Roman" pitchFamily="18" charset="0"/>
              </a:rPr>
              <a:t>. 1952 </a:t>
            </a:r>
            <a:r>
              <a:rPr lang="ru-RU" dirty="0" err="1" smtClean="0">
                <a:latin typeface="Times New Roman" pitchFamily="18" charset="0"/>
                <a:cs typeface="Times New Roman" pitchFamily="18" charset="0"/>
              </a:rPr>
              <a:t>жылы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К.Циндер</a:t>
            </a:r>
            <a:r>
              <a:rPr lang="ru-RU" dirty="0" smtClean="0">
                <a:latin typeface="Times New Roman" pitchFamily="18" charset="0"/>
                <a:cs typeface="Times New Roman" pitchFamily="18" charset="0"/>
              </a:rPr>
              <a:t> мен </a:t>
            </a:r>
            <a:r>
              <a:rPr lang="ru-RU" dirty="0" err="1" smtClean="0">
                <a:latin typeface="Times New Roman" pitchFamily="18" charset="0"/>
                <a:cs typeface="Times New Roman" pitchFamily="18" charset="0"/>
              </a:rPr>
              <a:t>Дж.Ледерберг</a:t>
            </a:r>
            <a:r>
              <a:rPr lang="ru-RU" dirty="0" smtClean="0">
                <a:latin typeface="Times New Roman" pitchFamily="18" charset="0"/>
                <a:cs typeface="Times New Roman" pitchFamily="18" charset="0"/>
              </a:rPr>
              <a:t> фаг </a:t>
            </a:r>
            <a:r>
              <a:rPr lang="ru-RU" dirty="0" err="1" smtClean="0">
                <a:latin typeface="Times New Roman" pitchFamily="18" charset="0"/>
                <a:cs typeface="Times New Roman" pitchFamily="18" charset="0"/>
              </a:rPr>
              <a:t>бөлшектері көбеюі кезінде</a:t>
            </a:r>
            <a:r>
              <a:rPr lang="ru-RU" dirty="0" smtClean="0">
                <a:latin typeface="Times New Roman" pitchFamily="18" charset="0"/>
                <a:cs typeface="Times New Roman" pitchFamily="18" charset="0"/>
              </a:rPr>
              <a:t> бактерия </a:t>
            </a:r>
            <a:r>
              <a:rPr lang="ru-RU" dirty="0" err="1" smtClean="0">
                <a:latin typeface="Times New Roman" pitchFamily="18" charset="0"/>
                <a:cs typeface="Times New Roman" pitchFamily="18" charset="0"/>
              </a:rPr>
              <a:t>клеткасы</a:t>
            </a:r>
            <a:r>
              <a:rPr lang="ru-RU" dirty="0" smtClean="0">
                <a:latin typeface="Times New Roman" pitchFamily="18" charset="0"/>
                <a:cs typeface="Times New Roman" pitchFamily="18" charset="0"/>
              </a:rPr>
              <a:t>.</a:t>
            </a:r>
          </a:p>
          <a:p>
            <a:pPr algn="just"/>
            <a:r>
              <a:rPr lang="ru-RU" dirty="0" err="1" smtClean="0">
                <a:latin typeface="Times New Roman" pitchFamily="18" charset="0"/>
                <a:cs typeface="Times New Roman" pitchFamily="18" charset="0"/>
              </a:rPr>
              <a:t>Хромосомасының кішкентай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бөлшегін бөліп алып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арқылы гендерді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клеткадан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екінші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клеткаға берілуін</a:t>
            </a:r>
            <a:r>
              <a:rPr lang="ru-RU" dirty="0" smtClean="0">
                <a:latin typeface="Times New Roman" pitchFamily="18" charset="0"/>
                <a:cs typeface="Times New Roman" pitchFamily="18" charset="0"/>
              </a:rPr>
              <a:t> трансдукция </a:t>
            </a:r>
            <a:r>
              <a:rPr lang="ru-RU" dirty="0" err="1" smtClean="0">
                <a:latin typeface="Times New Roman" pitchFamily="18" charset="0"/>
                <a:cs typeface="Times New Roman" pitchFamily="18" charset="0"/>
              </a:rPr>
              <a:t>деп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атайды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Бүкіл организмде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болатын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тұқым қуалаушылық қасиет нуклейн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қышқылдарының қызметтеріне байлынысты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Олардың барлығында дерлік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құрамынан </a:t>
            </a:r>
            <a:r>
              <a:rPr lang="ru-RU" dirty="0" smtClean="0">
                <a:latin typeface="Times New Roman" pitchFamily="18" charset="0"/>
                <a:cs typeface="Times New Roman" pitchFamily="18" charset="0"/>
              </a:rPr>
              <a:t>ДНК </a:t>
            </a:r>
            <a:r>
              <a:rPr lang="ru-RU" dirty="0" err="1" smtClean="0">
                <a:latin typeface="Times New Roman" pitchFamily="18" charset="0"/>
                <a:cs typeface="Times New Roman" pitchFamily="18" charset="0"/>
              </a:rPr>
              <a:t>табылған</a:t>
            </a:r>
            <a:r>
              <a:rPr lang="ru-RU" dirty="0" smtClean="0">
                <a:latin typeface="Times New Roman" pitchFamily="18" charset="0"/>
                <a:cs typeface="Times New Roman" pitchFamily="18" charset="0"/>
              </a:rPr>
              <a:t>, тек </a:t>
            </a:r>
            <a:r>
              <a:rPr lang="ru-RU" dirty="0" err="1" smtClean="0">
                <a:latin typeface="Times New Roman" pitchFamily="18" charset="0"/>
                <a:cs typeface="Times New Roman" pitchFamily="18" charset="0"/>
              </a:rPr>
              <a:t>кейбір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вирустарда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ғана оның орнына</a:t>
            </a:r>
            <a:r>
              <a:rPr lang="ru-RU" dirty="0" smtClean="0">
                <a:latin typeface="Times New Roman" pitchFamily="18" charset="0"/>
                <a:cs typeface="Times New Roman" pitchFamily="18" charset="0"/>
              </a:rPr>
              <a:t> РНК </a:t>
            </a:r>
            <a:r>
              <a:rPr lang="ru-RU" dirty="0" err="1" smtClean="0">
                <a:latin typeface="Times New Roman" pitchFamily="18" charset="0"/>
                <a:cs typeface="Times New Roman" pitchFamily="18" charset="0"/>
              </a:rPr>
              <a:t>болады.Нуклеин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қышқылдары күрделі биологиялық </a:t>
            </a:r>
            <a:r>
              <a:rPr lang="ru-RU" dirty="0" smtClean="0">
                <a:latin typeface="Times New Roman" pitchFamily="18" charset="0"/>
                <a:cs typeface="Times New Roman" pitchFamily="18" charset="0"/>
              </a:rPr>
              <a:t>полимер. </a:t>
            </a:r>
            <a:r>
              <a:rPr lang="ru-RU" dirty="0" err="1" smtClean="0">
                <a:latin typeface="Times New Roman" pitchFamily="18" charset="0"/>
                <a:cs typeface="Times New Roman" pitchFamily="18" charset="0"/>
              </a:rPr>
              <a:t>Олардың мономері-нуклеотидтер.Әр </a:t>
            </a:r>
            <a:r>
              <a:rPr lang="ru-RU" dirty="0" smtClean="0">
                <a:latin typeface="Times New Roman" pitchFamily="18" charset="0"/>
                <a:cs typeface="Times New Roman" pitchFamily="18" charset="0"/>
              </a:rPr>
              <a:t>нуклеотид </a:t>
            </a:r>
            <a:r>
              <a:rPr lang="ru-RU" dirty="0" err="1" smtClean="0">
                <a:latin typeface="Times New Roman" pitchFamily="18" charset="0"/>
                <a:cs typeface="Times New Roman" pitchFamily="18" charset="0"/>
              </a:rPr>
              <a:t>үшін компоненттен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азоттық негіздерден</a:t>
            </a:r>
            <a:r>
              <a:rPr lang="ru-RU" dirty="0" smtClean="0">
                <a:latin typeface="Times New Roman" pitchFamily="18" charset="0"/>
                <a:cs typeface="Times New Roman" pitchFamily="18" charset="0"/>
              </a:rPr>
              <a:t>, пентоза </a:t>
            </a:r>
            <a:r>
              <a:rPr lang="ru-RU" dirty="0" err="1" smtClean="0">
                <a:latin typeface="Times New Roman" pitchFamily="18" charset="0"/>
                <a:cs typeface="Times New Roman" pitchFamily="18" charset="0"/>
              </a:rPr>
              <a:t>қанттынан және </a:t>
            </a:r>
            <a:r>
              <a:rPr lang="ru-RU" dirty="0" smtClean="0">
                <a:latin typeface="Times New Roman" pitchFamily="18" charset="0"/>
                <a:cs typeface="Times New Roman" pitchFamily="18" charset="0"/>
              </a:rPr>
              <a:t>фосфор </a:t>
            </a:r>
            <a:r>
              <a:rPr lang="ru-RU" dirty="0" err="1" smtClean="0">
                <a:latin typeface="Times New Roman" pitchFamily="18" charset="0"/>
                <a:cs typeface="Times New Roman" pitchFamily="18" charset="0"/>
              </a:rPr>
              <a:t>қышқылынан тұрады</a:t>
            </a:r>
            <a:r>
              <a:rPr lang="ru-RU" dirty="0" smtClean="0">
                <a:latin typeface="Times New Roman" pitchFamily="18" charset="0"/>
                <a:cs typeface="Times New Roman" pitchFamily="18" charset="0"/>
              </a:rPr>
              <a:t>.</a:t>
            </a:r>
          </a:p>
          <a:p>
            <a:pPr algn="just"/>
            <a:endParaRPr lang="ru-RU"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solidFill>
                  <a:schemeClr val="tx1"/>
                </a:solidFill>
                <a:latin typeface="Times New Roman" pitchFamily="18" charset="0"/>
                <a:cs typeface="Times New Roman" pitchFamily="18" charset="0"/>
              </a:rPr>
              <a:t>Қорытынды</a:t>
            </a:r>
            <a:endParaRPr lang="ru-RU" b="1"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677334" y="1384663"/>
            <a:ext cx="8596668" cy="4656699"/>
          </a:xfrm>
        </p:spPr>
        <p:txBody>
          <a:bodyPr>
            <a:noAutofit/>
          </a:bodyPr>
          <a:lstStyle/>
          <a:p>
            <a:pPr algn="just"/>
            <a:r>
              <a:rPr lang="ru-RU" dirty="0" smtClean="0">
                <a:latin typeface="Times New Roman" pitchFamily="18" charset="0"/>
                <a:cs typeface="Times New Roman" pitchFamily="18" charset="0"/>
              </a:rPr>
              <a:t>Трансдукция – </a:t>
            </a:r>
            <a:r>
              <a:rPr lang="ru-RU" dirty="0" err="1" smtClean="0">
                <a:latin typeface="Times New Roman" pitchFamily="18" charset="0"/>
                <a:cs typeface="Times New Roman" pitchFamily="18" charset="0"/>
              </a:rPr>
              <a:t>бактерияның генетикалық материалының бактериофагтың көмегімен тасымалдануы</a:t>
            </a:r>
            <a:r>
              <a:rPr lang="ru-RU" dirty="0" smtClean="0">
                <a:latin typeface="Times New Roman" pitchFamily="18" charset="0"/>
                <a:cs typeface="Times New Roman" pitchFamily="18" charset="0"/>
              </a:rPr>
              <a:t>. Трансдукция. Фаг </a:t>
            </a:r>
            <a:r>
              <a:rPr lang="ru-RU" dirty="0" err="1" smtClean="0">
                <a:latin typeface="Times New Roman" pitchFamily="18" charset="0"/>
                <a:cs typeface="Times New Roman" pitchFamily="18" charset="0"/>
              </a:rPr>
              <a:t>бактерияны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зақындағанмен </a:t>
            </a:r>
            <a:r>
              <a:rPr lang="ru-RU" dirty="0" smtClean="0">
                <a:latin typeface="Times New Roman" pitchFamily="18" charset="0"/>
                <a:cs typeface="Times New Roman" pitchFamily="18" charset="0"/>
              </a:rPr>
              <a:t>оны </a:t>
            </a:r>
            <a:r>
              <a:rPr lang="ru-RU" dirty="0" err="1" smtClean="0">
                <a:latin typeface="Times New Roman" pitchFamily="18" charset="0"/>
                <a:cs typeface="Times New Roman" pitchFamily="18" charset="0"/>
              </a:rPr>
              <a:t>жоя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бермейді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вирустық инфек-ция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процесі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басқаша жүреді.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Фагтың ДНК-сы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клеткаға өткен соң </a:t>
            </a:r>
            <a:r>
              <a:rPr lang="ru-RU" dirty="0" smtClean="0">
                <a:latin typeface="Times New Roman" pitchFamily="18" charset="0"/>
                <a:cs typeface="Times New Roman" pitchFamily="18" charset="0"/>
              </a:rPr>
              <a:t>бактерия </a:t>
            </a:r>
            <a:r>
              <a:rPr lang="ru-RU" dirty="0" err="1" smtClean="0">
                <a:latin typeface="Times New Roman" pitchFamily="18" charset="0"/>
                <a:cs typeface="Times New Roman" pitchFamily="18" charset="0"/>
              </a:rPr>
              <a:t>хромасомасымен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қоса бөлінуі және профаг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түзеді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Оның бпктерия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хромосомасымен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қоса бөлінуі және белгілі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тұрақты сыртқы </a:t>
            </a:r>
            <a:r>
              <a:rPr lang="ru-RU" dirty="0" smtClean="0">
                <a:latin typeface="Times New Roman" pitchFamily="18" charset="0"/>
                <a:cs typeface="Times New Roman" pitchFamily="18" charset="0"/>
              </a:rPr>
              <a:t>орта </a:t>
            </a:r>
            <a:r>
              <a:rPr lang="ru-RU" dirty="0" err="1" smtClean="0">
                <a:latin typeface="Times New Roman" pitchFamily="18" charset="0"/>
                <a:cs typeface="Times New Roman" pitchFamily="18" charset="0"/>
              </a:rPr>
              <a:t>жағдайларында ұзақ уақыт бойы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ұрпақтан қрпаққа берілуі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мүмкін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Бірақ қолайлы </a:t>
            </a:r>
            <a:r>
              <a:rPr lang="ru-RU" dirty="0" smtClean="0">
                <a:latin typeface="Times New Roman" pitchFamily="18" charset="0"/>
                <a:cs typeface="Times New Roman" pitchFamily="18" charset="0"/>
              </a:rPr>
              <a:t>орта </a:t>
            </a:r>
            <a:r>
              <a:rPr lang="ru-RU" dirty="0" err="1" smtClean="0">
                <a:latin typeface="Times New Roman" pitchFamily="18" charset="0"/>
                <a:cs typeface="Times New Roman" pitchFamily="18" charset="0"/>
              </a:rPr>
              <a:t>өзгерсе</a:t>
            </a:r>
            <a:r>
              <a:rPr lang="ru-RU" dirty="0" smtClean="0">
                <a:latin typeface="Times New Roman" pitchFamily="18" charset="0"/>
                <a:cs typeface="Times New Roman" pitchFamily="18" charset="0"/>
              </a:rPr>
              <a:t>, фаг </a:t>
            </a:r>
            <a:r>
              <a:rPr lang="ru-RU" dirty="0" err="1" smtClean="0">
                <a:latin typeface="Times New Roman" pitchFamily="18" charset="0"/>
                <a:cs typeface="Times New Roman" pitchFamily="18" charset="0"/>
              </a:rPr>
              <a:t>бөлшектері репродуцияланып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соның салдарынан</a:t>
            </a:r>
            <a:r>
              <a:rPr lang="ru-RU" dirty="0" smtClean="0">
                <a:latin typeface="Times New Roman" pitchFamily="18" charset="0"/>
                <a:cs typeface="Times New Roman" pitchFamily="18" charset="0"/>
              </a:rPr>
              <a:t> клетка </a:t>
            </a:r>
            <a:r>
              <a:rPr lang="ru-RU" dirty="0" err="1" smtClean="0">
                <a:latin typeface="Times New Roman" pitchFamily="18" charset="0"/>
                <a:cs typeface="Times New Roman" pitchFamily="18" charset="0"/>
              </a:rPr>
              <a:t>тіршілігін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жояды</a:t>
            </a:r>
            <a:r>
              <a:rPr lang="ru-RU" dirty="0" smtClean="0">
                <a:latin typeface="Times New Roman" pitchFamily="18" charset="0"/>
                <a:cs typeface="Times New Roman" pitchFamily="18" charset="0"/>
              </a:rPr>
              <a:t>. 1952 </a:t>
            </a:r>
            <a:r>
              <a:rPr lang="ru-RU" dirty="0" err="1" smtClean="0">
                <a:latin typeface="Times New Roman" pitchFamily="18" charset="0"/>
                <a:cs typeface="Times New Roman" pitchFamily="18" charset="0"/>
              </a:rPr>
              <a:t>жылы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К.Циндер</a:t>
            </a:r>
            <a:r>
              <a:rPr lang="ru-RU" dirty="0" smtClean="0">
                <a:latin typeface="Times New Roman" pitchFamily="18" charset="0"/>
                <a:cs typeface="Times New Roman" pitchFamily="18" charset="0"/>
              </a:rPr>
              <a:t> мен </a:t>
            </a:r>
            <a:r>
              <a:rPr lang="ru-RU" dirty="0" err="1" smtClean="0">
                <a:latin typeface="Times New Roman" pitchFamily="18" charset="0"/>
                <a:cs typeface="Times New Roman" pitchFamily="18" charset="0"/>
              </a:rPr>
              <a:t>Дж.Ледерберг</a:t>
            </a:r>
            <a:r>
              <a:rPr lang="ru-RU" dirty="0" smtClean="0">
                <a:latin typeface="Times New Roman" pitchFamily="18" charset="0"/>
                <a:cs typeface="Times New Roman" pitchFamily="18" charset="0"/>
              </a:rPr>
              <a:t> фаг </a:t>
            </a:r>
            <a:r>
              <a:rPr lang="ru-RU" dirty="0" err="1" smtClean="0">
                <a:latin typeface="Times New Roman" pitchFamily="18" charset="0"/>
                <a:cs typeface="Times New Roman" pitchFamily="18" charset="0"/>
              </a:rPr>
              <a:t>бөлшектері көбеюі кезінде</a:t>
            </a:r>
            <a:r>
              <a:rPr lang="ru-RU" dirty="0" smtClean="0">
                <a:latin typeface="Times New Roman" pitchFamily="18" charset="0"/>
                <a:cs typeface="Times New Roman" pitchFamily="18" charset="0"/>
              </a:rPr>
              <a:t> бактерия </a:t>
            </a:r>
            <a:r>
              <a:rPr lang="ru-RU" dirty="0" err="1" smtClean="0">
                <a:latin typeface="Times New Roman" pitchFamily="18" charset="0"/>
                <a:cs typeface="Times New Roman" pitchFamily="18" charset="0"/>
              </a:rPr>
              <a:t>клеткасы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Азотты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негіздердің </a:t>
            </a:r>
            <a:r>
              <a:rPr lang="ru-RU" dirty="0" smtClean="0">
                <a:latin typeface="Times New Roman" pitchFamily="18" charset="0"/>
                <a:cs typeface="Times New Roman" pitchFamily="18" charset="0"/>
              </a:rPr>
              <a:t>бес </a:t>
            </a:r>
            <a:r>
              <a:rPr lang="ru-RU" dirty="0" err="1" smtClean="0">
                <a:latin typeface="Times New Roman" pitchFamily="18" charset="0"/>
                <a:cs typeface="Times New Roman" pitchFamily="18" charset="0"/>
              </a:rPr>
              <a:t>түрі </a:t>
            </a:r>
            <a:r>
              <a:rPr lang="ru-RU" dirty="0" smtClean="0">
                <a:latin typeface="Times New Roman" pitchFamily="18" charset="0"/>
                <a:cs typeface="Times New Roman" pitchFamily="18" charset="0"/>
              </a:rPr>
              <a:t>бар.</a:t>
            </a:r>
            <a:r>
              <a:rPr lang="ru-RU" dirty="0" err="1" smtClean="0">
                <a:latin typeface="Times New Roman" pitchFamily="18" charset="0"/>
                <a:cs typeface="Times New Roman" pitchFamily="18" charset="0"/>
              </a:rPr>
              <a:t>Соның бірі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урацил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a:t>
            </a:r>
            <a:r>
              <a:rPr lang="ru-RU" dirty="0" smtClean="0">
                <a:latin typeface="Times New Roman" pitchFamily="18" charset="0"/>
                <a:cs typeface="Times New Roman" pitchFamily="18" charset="0"/>
              </a:rPr>
              <a:t> тек </a:t>
            </a:r>
            <a:r>
              <a:rPr lang="ru-RU" dirty="0" err="1" smtClean="0">
                <a:latin typeface="Times New Roman" pitchFamily="18" charset="0"/>
                <a:cs typeface="Times New Roman" pitchFamily="18" charset="0"/>
              </a:rPr>
              <a:t>РНК-ның құрамында ғана кезде-седі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Келесі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тимин</a:t>
            </a:r>
            <a:r>
              <a:rPr lang="ru-RU" dirty="0" smtClean="0">
                <a:latin typeface="Times New Roman" pitchFamily="18" charset="0"/>
                <a:cs typeface="Times New Roman" pitchFamily="18" charset="0"/>
              </a:rPr>
              <a:t> тек </a:t>
            </a:r>
            <a:r>
              <a:rPr lang="ru-RU" dirty="0" err="1" smtClean="0">
                <a:latin typeface="Times New Roman" pitchFamily="18" charset="0"/>
                <a:cs typeface="Times New Roman" pitchFamily="18" charset="0"/>
              </a:rPr>
              <a:t>ДНК-да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ғана болады</a:t>
            </a:r>
            <a:r>
              <a:rPr lang="ru-RU" dirty="0" smtClean="0">
                <a:latin typeface="Times New Roman" pitchFamily="18" charset="0"/>
                <a:cs typeface="Times New Roman" pitchFamily="18" charset="0"/>
              </a:rPr>
              <a:t>. Ал </a:t>
            </a:r>
            <a:r>
              <a:rPr lang="ru-RU" dirty="0" err="1" smtClean="0">
                <a:latin typeface="Times New Roman" pitchFamily="18" charset="0"/>
                <a:cs typeface="Times New Roman" pitchFamily="18" charset="0"/>
              </a:rPr>
              <a:t>қалған үш азотты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негіздер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цитозин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аденин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a:t>
            </a:r>
            <a:r>
              <a:rPr lang="ru-RU" dirty="0" smtClean="0">
                <a:latin typeface="Times New Roman" pitchFamily="18" charset="0"/>
                <a:cs typeface="Times New Roman" pitchFamily="18" charset="0"/>
              </a:rPr>
              <a:t>гуанин </a:t>
            </a:r>
            <a:r>
              <a:rPr lang="ru-RU" dirty="0" err="1" smtClean="0">
                <a:latin typeface="Times New Roman" pitchFamily="18" charset="0"/>
                <a:cs typeface="Times New Roman" pitchFamily="18" charset="0"/>
              </a:rPr>
              <a:t>ДНК-ның </a:t>
            </a:r>
            <a:r>
              <a:rPr lang="ru-RU" dirty="0" smtClean="0">
                <a:latin typeface="Times New Roman" pitchFamily="18" charset="0"/>
                <a:cs typeface="Times New Roman" pitchFamily="18" charset="0"/>
              </a:rPr>
              <a:t>да, </a:t>
            </a:r>
            <a:r>
              <a:rPr lang="ru-RU" dirty="0" err="1" smtClean="0">
                <a:latin typeface="Times New Roman" pitchFamily="18" charset="0"/>
                <a:cs typeface="Times New Roman" pitchFamily="18" charset="0"/>
              </a:rPr>
              <a:t>РНК-ның құрамына енеді.Екі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циклды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негіздер-аденин</a:t>
            </a:r>
            <a:r>
              <a:rPr lang="ru-RU" dirty="0" smtClean="0">
                <a:latin typeface="Times New Roman" pitchFamily="18" charset="0"/>
                <a:cs typeface="Times New Roman" pitchFamily="18" charset="0"/>
              </a:rPr>
              <a:t> мен гуанин пурин </a:t>
            </a:r>
            <a:r>
              <a:rPr lang="ru-RU" dirty="0" err="1" smtClean="0">
                <a:latin typeface="Times New Roman" pitchFamily="18" charset="0"/>
                <a:cs typeface="Times New Roman" pitchFamily="18" charset="0"/>
              </a:rPr>
              <a:t>туындыларына</a:t>
            </a:r>
            <a:r>
              <a:rPr lang="ru-RU" dirty="0" smtClean="0">
                <a:latin typeface="Times New Roman" pitchFamily="18" charset="0"/>
                <a:cs typeface="Times New Roman" pitchFamily="18" charset="0"/>
              </a:rPr>
              <a:t> ал </a:t>
            </a:r>
            <a:r>
              <a:rPr lang="ru-RU" dirty="0" err="1" smtClean="0">
                <a:latin typeface="Times New Roman" pitchFamily="18" charset="0"/>
                <a:cs typeface="Times New Roman" pitchFamily="18" charset="0"/>
              </a:rPr>
              <a:t>моноциклді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негіздер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цитозин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тимин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урацил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пиримедмин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туындыларына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жатады</a:t>
            </a:r>
            <a:r>
              <a:rPr lang="ru-RU" dirty="0" smtClean="0">
                <a:latin typeface="Times New Roman" pitchFamily="18" charset="0"/>
                <a:cs typeface="Times New Roman" pitchFamily="18" charset="0"/>
              </a:rPr>
              <a:t>. РНК –</a:t>
            </a:r>
            <a:r>
              <a:rPr lang="ru-RU" dirty="0" err="1" smtClean="0">
                <a:latin typeface="Times New Roman" pitchFamily="18" charset="0"/>
                <a:cs typeface="Times New Roman" pitchFamily="18" charset="0"/>
              </a:rPr>
              <a:t>ның құрамына енетін</a:t>
            </a:r>
            <a:r>
              <a:rPr lang="ru-RU" dirty="0" smtClean="0">
                <a:latin typeface="Times New Roman" pitchFamily="18" charset="0"/>
                <a:cs typeface="Times New Roman" pitchFamily="18" charset="0"/>
              </a:rPr>
              <a:t> пентоза </a:t>
            </a:r>
            <a:r>
              <a:rPr lang="ru-RU" dirty="0" err="1" smtClean="0">
                <a:latin typeface="Times New Roman" pitchFamily="18" charset="0"/>
                <a:cs typeface="Times New Roman" pitchFamily="18" charset="0"/>
              </a:rPr>
              <a:t>қантты-рибоза</a:t>
            </a:r>
            <a:r>
              <a:rPr lang="ru-RU" dirty="0" smtClean="0">
                <a:latin typeface="Times New Roman" pitchFamily="18" charset="0"/>
                <a:cs typeface="Times New Roman" pitchFamily="18" charset="0"/>
              </a:rPr>
              <a:t>, ал </a:t>
            </a:r>
            <a:r>
              <a:rPr lang="ru-RU" dirty="0" err="1" smtClean="0">
                <a:latin typeface="Times New Roman" pitchFamily="18" charset="0"/>
                <a:cs typeface="Times New Roman" pitchFamily="18" charset="0"/>
              </a:rPr>
              <a:t>ДНК-ның құрамын енетін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дизосиребоза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табылады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Осыған байлынысты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рибонуклейн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дезоксирибонуклейн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қышұылдары деп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аталады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Нуклеотитің қант </a:t>
            </a:r>
            <a:r>
              <a:rPr lang="ru-RU" dirty="0" smtClean="0">
                <a:latin typeface="Times New Roman" pitchFamily="18" charset="0"/>
                <a:cs typeface="Times New Roman" pitchFamily="18" charset="0"/>
              </a:rPr>
              <a:t>пен </a:t>
            </a:r>
            <a:r>
              <a:rPr lang="ru-RU" dirty="0" err="1" smtClean="0">
                <a:latin typeface="Times New Roman" pitchFamily="18" charset="0"/>
                <a:cs typeface="Times New Roman" pitchFamily="18" charset="0"/>
              </a:rPr>
              <a:t>азотты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негізден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тұр-тын бөлшегін </a:t>
            </a:r>
            <a:r>
              <a:rPr lang="ru-RU" dirty="0" smtClean="0">
                <a:latin typeface="Times New Roman" pitchFamily="18" charset="0"/>
                <a:cs typeface="Times New Roman" pitchFamily="18" charset="0"/>
              </a:rPr>
              <a:t>нуклеотид </a:t>
            </a:r>
            <a:r>
              <a:rPr lang="ru-RU" dirty="0" err="1" smtClean="0">
                <a:latin typeface="Times New Roman" pitchFamily="18" charset="0"/>
                <a:cs typeface="Times New Roman" pitchFamily="18" charset="0"/>
              </a:rPr>
              <a:t>деп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атайды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Соған байланысты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нуклеотидтерді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нуклеозид-монофосфаттар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дейді</a:t>
            </a:r>
            <a:r>
              <a:rPr lang="ru-RU" dirty="0" smtClean="0">
                <a:latin typeface="Times New Roman" pitchFamily="18" charset="0"/>
                <a:cs typeface="Times New Roman" pitchFamily="18" charset="0"/>
              </a:rPr>
              <a:t>.</a:t>
            </a:r>
          </a:p>
          <a:p>
            <a:pPr algn="just"/>
            <a:endParaRPr lang="ru-RU" dirty="0" smtClean="0">
              <a:latin typeface="Times New Roman" pitchFamily="18" charset="0"/>
              <a:cs typeface="Times New Roman" pitchFamily="18" charset="0"/>
            </a:endParaRPr>
          </a:p>
          <a:p>
            <a:pPr algn="just"/>
            <a:endParaRPr lang="ru-RU" dirty="0" smtClean="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 </a:t>
            </a:r>
          </a:p>
          <a:p>
            <a:pPr algn="just"/>
            <a:endParaRPr lang="ru-RU"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solidFill>
                  <a:schemeClr val="tx1"/>
                </a:solidFill>
                <a:latin typeface="Times New Roman" pitchFamily="18" charset="0"/>
                <a:cs typeface="Times New Roman" pitchFamily="18" charset="0"/>
              </a:rPr>
              <a:t>Пайдаланылған әдебиеттер</a:t>
            </a:r>
            <a:endParaRPr lang="ru-RU" b="1"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kk-KZ" dirty="0" smtClean="0">
                <a:latin typeface="Times New Roman" pitchFamily="18" charset="0"/>
                <a:cs typeface="Times New Roman" pitchFamily="18" charset="0"/>
              </a:rPr>
              <a:t>Жеке даму биологиясы авторлары: С. Т. Нұртазин, Э. Б. Всеволодов, Б. Есжанов</a:t>
            </a:r>
          </a:p>
          <a:p>
            <a:r>
              <a:rPr lang="en-US" dirty="0" smtClean="0">
                <a:latin typeface="Times New Roman" pitchFamily="18" charset="0"/>
                <a:cs typeface="Times New Roman" pitchFamily="18" charset="0"/>
                <a:hlinkClick r:id="rId2"/>
              </a:rPr>
              <a:t>https://surak.baribar.kz/367369/</a:t>
            </a:r>
            <a:endParaRPr lang="kk-KZ"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hlinkClick r:id="rId3"/>
              </a:rPr>
              <a:t>http://euniver.vkgu.kz/public/files/</a:t>
            </a:r>
            <a:endParaRPr lang="kk-KZ"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hlinkClick r:id="rId4"/>
              </a:rPr>
              <a:t>http://anikta.org/n-b-ahmadullina-jappi-genetika-jene-citologiya-instituti.html</a:t>
            </a:r>
            <a:endParaRPr lang="kk-KZ"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chemeClr val="tx1"/>
                </a:solidFill>
                <a:latin typeface="Times New Roman" pitchFamily="18" charset="0"/>
                <a:cs typeface="Times New Roman" pitchFamily="18" charset="0"/>
              </a:rPr>
              <a:t>ТРАНСДУКЦИЯ</a:t>
            </a:r>
            <a:endParaRPr lang="ru-RU" b="1"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0" y="1272315"/>
            <a:ext cx="5891349" cy="5389742"/>
          </a:xfrm>
        </p:spPr>
        <p:txBody>
          <a:bodyPr>
            <a:normAutofit/>
          </a:bodyPr>
          <a:lstStyle/>
          <a:p>
            <a:pPr algn="just"/>
            <a:r>
              <a:rPr lang="ru-RU" dirty="0" smtClean="0">
                <a:latin typeface="Times New Roman" pitchFamily="18" charset="0"/>
                <a:cs typeface="Times New Roman" pitchFamily="18" charset="0"/>
              </a:rPr>
              <a:t>ТРАНСДУКЦИЯ (лат. </a:t>
            </a:r>
            <a:r>
              <a:rPr lang="en-US" dirty="0" err="1" smtClean="0">
                <a:latin typeface="Times New Roman" pitchFamily="18" charset="0"/>
                <a:cs typeface="Times New Roman" pitchFamily="18" charset="0"/>
              </a:rPr>
              <a:t>transduct</a:t>
            </a:r>
            <a:r>
              <a:rPr lang="ru-RU" dirty="0" err="1" smtClean="0">
                <a:latin typeface="Times New Roman" pitchFamily="18" charset="0"/>
                <a:cs typeface="Times New Roman" pitchFamily="18" charset="0"/>
              </a:rPr>
              <a:t>і</a:t>
            </a:r>
            <a:r>
              <a:rPr lang="en-US" dirty="0" smtClean="0">
                <a:latin typeface="Times New Roman" pitchFamily="18" charset="0"/>
                <a:cs typeface="Times New Roman" pitchFamily="18" charset="0"/>
              </a:rPr>
              <a:t>o – </a:t>
            </a:r>
            <a:r>
              <a:rPr lang="ru-RU" dirty="0" err="1" smtClean="0">
                <a:latin typeface="Times New Roman" pitchFamily="18" charset="0"/>
                <a:cs typeface="Times New Roman" pitchFamily="18" charset="0"/>
              </a:rPr>
              <a:t>орын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алмастыру</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генетикалық материалдың 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бактериядан</a:t>
            </a:r>
            <a:r>
              <a:rPr lang="ru-RU" dirty="0" smtClean="0">
                <a:latin typeface="Times New Roman" pitchFamily="18" charset="0"/>
                <a:cs typeface="Times New Roman" pitchFamily="18" charset="0"/>
              </a:rPr>
              <a:t> (донор) </a:t>
            </a:r>
            <a:r>
              <a:rPr lang="ru-RU" dirty="0" err="1" smtClean="0">
                <a:latin typeface="Times New Roman" pitchFamily="18" charset="0"/>
                <a:cs typeface="Times New Roman" pitchFamily="18" charset="0"/>
              </a:rPr>
              <a:t>екіншісіне</a:t>
            </a:r>
            <a:r>
              <a:rPr lang="ru-RU" dirty="0" smtClean="0">
                <a:latin typeface="Times New Roman" pitchFamily="18" charset="0"/>
                <a:cs typeface="Times New Roman" pitchFamily="18" charset="0"/>
              </a:rPr>
              <a:t> (реципиент) </a:t>
            </a:r>
            <a:r>
              <a:rPr lang="ru-RU" dirty="0" err="1" smtClean="0">
                <a:latin typeface="Times New Roman" pitchFamily="18" charset="0"/>
                <a:cs typeface="Times New Roman" pitchFamily="18" charset="0"/>
              </a:rPr>
              <a:t>бактериофагтардың көмегімен тасымалдануы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Бұл клетканың тұқым қуалаушылық қасиеттерінің өзгеруіне себеп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Трансдукцияны</a:t>
            </a:r>
            <a:r>
              <a:rPr lang="ru-RU" dirty="0" smtClean="0">
                <a:latin typeface="Times New Roman" pitchFamily="18" charset="0"/>
                <a:cs typeface="Times New Roman" pitchFamily="18" charset="0"/>
              </a:rPr>
              <a:t> 1952 </a:t>
            </a:r>
            <a:r>
              <a:rPr lang="ru-RU" dirty="0" err="1" smtClean="0">
                <a:latin typeface="Times New Roman" pitchFamily="18" charset="0"/>
                <a:cs typeface="Times New Roman" pitchFamily="18" charset="0"/>
              </a:rPr>
              <a:t>жылы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америкалық ғалымдар </a:t>
            </a:r>
            <a:r>
              <a:rPr lang="ru-RU" dirty="0" smtClean="0">
                <a:latin typeface="Times New Roman" pitchFamily="18" charset="0"/>
                <a:cs typeface="Times New Roman" pitchFamily="18" charset="0"/>
              </a:rPr>
              <a:t>Дж. </a:t>
            </a:r>
            <a:r>
              <a:rPr lang="ru-RU" dirty="0" err="1" smtClean="0">
                <a:latin typeface="Times New Roman" pitchFamily="18" charset="0"/>
                <a:cs typeface="Times New Roman" pitchFamily="18" charset="0"/>
              </a:rPr>
              <a:t>Ледерберг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Н.Циндер</a:t>
            </a:r>
            <a:r>
              <a:rPr lang="ru-RU"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Salmonell</a:t>
            </a:r>
            <a:r>
              <a:rPr lang="ru-RU" dirty="0" smtClean="0">
                <a:latin typeface="Times New Roman" pitchFamily="18" charset="0"/>
                <a:cs typeface="Times New Roman" pitchFamily="18" charset="0"/>
              </a:rPr>
              <a:t>а </a:t>
            </a:r>
            <a:r>
              <a:rPr lang="en-US" dirty="0" err="1" smtClean="0">
                <a:latin typeface="Times New Roman" pitchFamily="18" charset="0"/>
                <a:cs typeface="Times New Roman" pitchFamily="18" charset="0"/>
              </a:rPr>
              <a:t>typh</a:t>
            </a:r>
            <a:r>
              <a:rPr lang="ru-RU" dirty="0" err="1" smtClean="0">
                <a:latin typeface="Times New Roman" pitchFamily="18" charset="0"/>
                <a:cs typeface="Times New Roman" pitchFamily="18" charset="0"/>
              </a:rPr>
              <a:t>і</a:t>
            </a:r>
            <a:r>
              <a:rPr lang="en-US" dirty="0" err="1" smtClean="0">
                <a:latin typeface="Times New Roman" pitchFamily="18" charset="0"/>
                <a:cs typeface="Times New Roman" pitchFamily="18" charset="0"/>
              </a:rPr>
              <a:t>mur</a:t>
            </a:r>
            <a:r>
              <a:rPr lang="ru-RU" dirty="0" err="1" smtClean="0">
                <a:latin typeface="Times New Roman" pitchFamily="18" charset="0"/>
                <a:cs typeface="Times New Roman" pitchFamily="18" charset="0"/>
              </a:rPr>
              <a:t>і</a:t>
            </a:r>
            <a:r>
              <a:rPr lang="en-US" dirty="0" smtClean="0">
                <a:latin typeface="Times New Roman" pitchFamily="18" charset="0"/>
                <a:cs typeface="Times New Roman" pitchFamily="18" charset="0"/>
              </a:rPr>
              <a:t>um`` </a:t>
            </a:r>
            <a:r>
              <a:rPr lang="ru-RU" dirty="0" err="1" smtClean="0">
                <a:latin typeface="Times New Roman" pitchFamily="18" charset="0"/>
                <a:cs typeface="Times New Roman" pitchFamily="18" charset="0"/>
              </a:rPr>
              <a:t>бактериясының кейбір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штаммдарында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белгілердің тұқым қуалауындағы өзгерістердің себебін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талдауда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ашқан.</a:t>
            </a:r>
            <a:r>
              <a:rPr lang="ru-RU" dirty="0" smtClean="0">
                <a:latin typeface="Times New Roman" pitchFamily="18" charset="0"/>
                <a:cs typeface="Times New Roman" pitchFamily="18" charset="0"/>
              </a:rPr>
              <a:t> Трансдукция </a:t>
            </a:r>
            <a:r>
              <a:rPr lang="ru-RU" dirty="0" err="1" smtClean="0">
                <a:latin typeface="Times New Roman" pitchFamily="18" charset="0"/>
                <a:cs typeface="Times New Roman" pitchFamily="18" charset="0"/>
              </a:rPr>
              <a:t>көптеген бактериялар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салмонеллалар</a:t>
            </a:r>
            <a:r>
              <a:rPr lang="ru-RU" dirty="0" smtClean="0">
                <a:latin typeface="Times New Roman" pitchFamily="18" charset="0"/>
                <a:cs typeface="Times New Roman" pitchFamily="18" charset="0"/>
              </a:rPr>
              <a:t>, бацилл </a:t>
            </a:r>
            <a:r>
              <a:rPr lang="ru-RU" dirty="0" err="1" smtClean="0">
                <a:latin typeface="Times New Roman" pitchFamily="18" charset="0"/>
                <a:cs typeface="Times New Roman" pitchFamily="18" charset="0"/>
              </a:rPr>
              <a:t>және актиномицеттерден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табылған</a:t>
            </a:r>
            <a:r>
              <a:rPr lang="ru-RU" dirty="0" smtClean="0">
                <a:latin typeface="Times New Roman" pitchFamily="18" charset="0"/>
                <a:cs typeface="Times New Roman" pitchFamily="18" charset="0"/>
              </a:rPr>
              <a:t>. Донор </a:t>
            </a:r>
            <a:r>
              <a:rPr lang="ru-RU" dirty="0" err="1" smtClean="0">
                <a:latin typeface="Times New Roman" pitchFamily="18" charset="0"/>
                <a:cs typeface="Times New Roman" pitchFamily="18" charset="0"/>
              </a:rPr>
              <a:t>клеткасынан</a:t>
            </a:r>
            <a:r>
              <a:rPr lang="ru-RU" dirty="0" smtClean="0">
                <a:latin typeface="Times New Roman" pitchFamily="18" charset="0"/>
                <a:cs typeface="Times New Roman" pitchFamily="18" charset="0"/>
              </a:rPr>
              <a:t> реципиент </a:t>
            </a:r>
            <a:r>
              <a:rPr lang="ru-RU" dirty="0" err="1" smtClean="0">
                <a:latin typeface="Times New Roman" pitchFamily="18" charset="0"/>
                <a:cs typeface="Times New Roman" pitchFamily="18" charset="0"/>
              </a:rPr>
              <a:t>клеткасына</a:t>
            </a:r>
            <a:r>
              <a:rPr lang="ru-RU" dirty="0" smtClean="0">
                <a:latin typeface="Times New Roman" pitchFamily="18" charset="0"/>
                <a:cs typeface="Times New Roman" pitchFamily="18" charset="0"/>
              </a:rPr>
              <a:t> бактериофаг </a:t>
            </a:r>
            <a:r>
              <a:rPr lang="ru-RU" dirty="0" err="1" smtClean="0">
                <a:latin typeface="Times New Roman" pitchFamily="18" charset="0"/>
                <a:cs typeface="Times New Roman" pitchFamily="18" charset="0"/>
              </a:rPr>
              <a:t>типіне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байланысты</a:t>
            </a:r>
            <a:r>
              <a:rPr lang="ru-RU" dirty="0" smtClean="0">
                <a:latin typeface="Times New Roman" pitchFamily="18" charset="0"/>
                <a:cs typeface="Times New Roman" pitchFamily="18" charset="0"/>
              </a:rPr>
              <a:t> бактерия </a:t>
            </a:r>
            <a:r>
              <a:rPr lang="ru-RU" dirty="0" err="1" smtClean="0">
                <a:latin typeface="Times New Roman" pitchFamily="18" charset="0"/>
                <a:cs typeface="Times New Roman" pitchFamily="18" charset="0"/>
              </a:rPr>
              <a:t>хромосомасының </a:t>
            </a:r>
            <a:r>
              <a:rPr lang="ru-RU" dirty="0" smtClean="0">
                <a:latin typeface="Times New Roman" pitchFamily="18" charset="0"/>
                <a:cs typeface="Times New Roman" pitchFamily="18" charset="0"/>
              </a:rPr>
              <a:t>тек </a:t>
            </a:r>
            <a:r>
              <a:rPr lang="ru-RU" dirty="0" err="1" smtClean="0">
                <a:latin typeface="Times New Roman" pitchFamily="18" charset="0"/>
                <a:cs typeface="Times New Roman" pitchFamily="18" charset="0"/>
              </a:rPr>
              <a:t>белгілі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бөліктері ғана тасымалданса</a:t>
            </a:r>
            <a:r>
              <a:rPr lang="ru-RU" dirty="0" smtClean="0">
                <a:latin typeface="Times New Roman" pitchFamily="18" charset="0"/>
                <a:cs typeface="Times New Roman" pitchFamily="18" charset="0"/>
              </a:rPr>
              <a:t>, оны </a:t>
            </a:r>
            <a:r>
              <a:rPr lang="ru-RU" dirty="0" err="1" smtClean="0">
                <a:latin typeface="Times New Roman" pitchFamily="18" charset="0"/>
                <a:cs typeface="Times New Roman" pitchFamily="18" charset="0"/>
              </a:rPr>
              <a:t>арнайы</a:t>
            </a:r>
            <a:r>
              <a:rPr lang="ru-RU" dirty="0" smtClean="0">
                <a:latin typeface="Times New Roman" pitchFamily="18" charset="0"/>
                <a:cs typeface="Times New Roman" pitchFamily="18" charset="0"/>
              </a:rPr>
              <a:t> Трансдукция, ал </a:t>
            </a:r>
            <a:r>
              <a:rPr lang="ru-RU" dirty="0" err="1" smtClean="0">
                <a:latin typeface="Times New Roman" pitchFamily="18" charset="0"/>
                <a:cs typeface="Times New Roman" pitchFamily="18" charset="0"/>
              </a:rPr>
              <a:t>егер</a:t>
            </a:r>
            <a:r>
              <a:rPr lang="ru-RU" dirty="0" smtClean="0">
                <a:latin typeface="Times New Roman" pitchFamily="18" charset="0"/>
                <a:cs typeface="Times New Roman" pitchFamily="18" charset="0"/>
              </a:rPr>
              <a:t> реципиент </a:t>
            </a:r>
            <a:r>
              <a:rPr lang="ru-RU" dirty="0" err="1" smtClean="0">
                <a:latin typeface="Times New Roman" pitchFamily="18" charset="0"/>
                <a:cs typeface="Times New Roman" pitchFamily="18" charset="0"/>
              </a:rPr>
              <a:t>клеткасына</a:t>
            </a:r>
            <a:r>
              <a:rPr lang="ru-RU" dirty="0" smtClean="0">
                <a:latin typeface="Times New Roman" pitchFamily="18" charset="0"/>
                <a:cs typeface="Times New Roman" pitchFamily="18" charset="0"/>
              </a:rPr>
              <a:t> бактерия </a:t>
            </a:r>
            <a:r>
              <a:rPr lang="ru-RU" dirty="0" err="1" smtClean="0">
                <a:latin typeface="Times New Roman" pitchFamily="18" charset="0"/>
                <a:cs typeface="Times New Roman" pitchFamily="18" charset="0"/>
              </a:rPr>
              <a:t>хромосомасының кез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келген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бөліктері тасымалданатын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болса</a:t>
            </a:r>
            <a:r>
              <a:rPr lang="ru-RU" dirty="0" smtClean="0">
                <a:latin typeface="Times New Roman" pitchFamily="18" charset="0"/>
                <a:cs typeface="Times New Roman" pitchFamily="18" charset="0"/>
              </a:rPr>
              <a:t>, оны </a:t>
            </a:r>
            <a:r>
              <a:rPr lang="ru-RU" dirty="0" err="1" smtClean="0">
                <a:latin typeface="Times New Roman" pitchFamily="18" charset="0"/>
                <a:cs typeface="Times New Roman" pitchFamily="18" charset="0"/>
              </a:rPr>
              <a:t>жалпы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арнайы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емес</a:t>
            </a:r>
            <a:r>
              <a:rPr lang="ru-RU" dirty="0" smtClean="0">
                <a:latin typeface="Times New Roman" pitchFamily="18" charset="0"/>
                <a:cs typeface="Times New Roman" pitchFamily="18" charset="0"/>
              </a:rPr>
              <a:t> Трансдукция </a:t>
            </a:r>
            <a:r>
              <a:rPr lang="ru-RU" dirty="0" err="1" smtClean="0">
                <a:latin typeface="Times New Roman" pitchFamily="18" charset="0"/>
                <a:cs typeface="Times New Roman" pitchFamily="18" charset="0"/>
              </a:rPr>
              <a:t>деп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атайды</a:t>
            </a:r>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pic>
        <p:nvPicPr>
          <p:cNvPr id="4098" name="Picture 2" descr="C:\Users\Админ\Desktop\і.jpg"/>
          <p:cNvPicPr>
            <a:picLocks noChangeAspect="1" noChangeArrowheads="1"/>
          </p:cNvPicPr>
          <p:nvPr/>
        </p:nvPicPr>
        <p:blipFill>
          <a:blip r:embed="rId2"/>
          <a:srcRect/>
          <a:stretch>
            <a:fillRect/>
          </a:stretch>
        </p:blipFill>
        <p:spPr bwMode="auto">
          <a:xfrm>
            <a:off x="5917474" y="1321390"/>
            <a:ext cx="5830388" cy="477896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lnSpcReduction="10000"/>
          </a:bodyPr>
          <a:lstStyle/>
          <a:p>
            <a:pPr algn="just"/>
            <a:r>
              <a:rPr lang="ru-RU" dirty="0" smtClean="0">
                <a:latin typeface="Times New Roman" pitchFamily="18" charset="0"/>
                <a:cs typeface="Times New Roman" pitchFamily="18" charset="0"/>
              </a:rPr>
              <a:t>Реципиент </a:t>
            </a:r>
            <a:r>
              <a:rPr lang="ru-RU" dirty="0" err="1" smtClean="0">
                <a:latin typeface="Times New Roman" pitchFamily="18" charset="0"/>
                <a:cs typeface="Times New Roman" pitchFamily="18" charset="0"/>
              </a:rPr>
              <a:t>клеткасына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тасымалданатын</a:t>
            </a:r>
            <a:r>
              <a:rPr lang="ru-RU" dirty="0" smtClean="0">
                <a:latin typeface="Times New Roman" pitchFamily="18" charset="0"/>
                <a:cs typeface="Times New Roman" pitchFamily="18" charset="0"/>
              </a:rPr>
              <a:t> ДНҚ </a:t>
            </a:r>
            <a:r>
              <a:rPr lang="ru-RU" dirty="0" err="1" smtClean="0">
                <a:latin typeface="Times New Roman" pitchFamily="18" charset="0"/>
                <a:cs typeface="Times New Roman" pitchFamily="18" charset="0"/>
              </a:rPr>
              <a:t>молекуласының бөлігі бірнеше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гендерден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тұрады, ұзындығы фагтың ақуыз қабатының мөлшерімен анықталады </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мысалы</a:t>
            </a:r>
            <a:r>
              <a:rPr lang="ru-RU" dirty="0" smtClean="0">
                <a:latin typeface="Times New Roman" pitchFamily="18" charset="0"/>
                <a:cs typeface="Times New Roman" pitchFamily="18" charset="0"/>
              </a:rPr>
              <a:t>, лямбда) </a:t>
            </a:r>
            <a:r>
              <a:rPr lang="ru-RU" dirty="0" err="1" smtClean="0">
                <a:latin typeface="Times New Roman" pitchFamily="18" charset="0"/>
                <a:cs typeface="Times New Roman" pitchFamily="18" charset="0"/>
              </a:rPr>
              <a:t>және ол</a:t>
            </a:r>
            <a:r>
              <a:rPr lang="ru-RU" dirty="0" smtClean="0">
                <a:latin typeface="Times New Roman" pitchFamily="18" charset="0"/>
                <a:cs typeface="Times New Roman" pitchFamily="18" charset="0"/>
              </a:rPr>
              <a:t> бактерия </a:t>
            </a:r>
            <a:r>
              <a:rPr lang="ru-RU" dirty="0" err="1" smtClean="0">
                <a:latin typeface="Times New Roman" pitchFamily="18" charset="0"/>
                <a:cs typeface="Times New Roman" pitchFamily="18" charset="0"/>
              </a:rPr>
              <a:t>геномының </a:t>
            </a:r>
            <a:r>
              <a:rPr lang="ru-RU" dirty="0" smtClean="0">
                <a:latin typeface="Times New Roman" pitchFamily="18" charset="0"/>
                <a:cs typeface="Times New Roman" pitchFamily="18" charset="0"/>
              </a:rPr>
              <a:t>1 – 2%-ынан </a:t>
            </a:r>
            <a:r>
              <a:rPr lang="ru-RU" dirty="0" err="1" smtClean="0">
                <a:latin typeface="Times New Roman" pitchFamily="18" charset="0"/>
                <a:cs typeface="Times New Roman" pitchFamily="18" charset="0"/>
              </a:rPr>
              <a:t>аспайды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Мұндай </a:t>
            </a:r>
            <a:r>
              <a:rPr lang="ru-RU" dirty="0" smtClean="0">
                <a:latin typeface="Times New Roman" pitchFamily="18" charset="0"/>
                <a:cs typeface="Times New Roman" pitchFamily="18" charset="0"/>
              </a:rPr>
              <a:t>Трансдукция бактерия </a:t>
            </a:r>
            <a:r>
              <a:rPr lang="ru-RU" dirty="0" err="1" smtClean="0">
                <a:latin typeface="Times New Roman" pitchFamily="18" charset="0"/>
                <a:cs typeface="Times New Roman" pitchFamily="18" charset="0"/>
              </a:rPr>
              <a:t>хромосомын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құрайтын </a:t>
            </a:r>
            <a:r>
              <a:rPr lang="ru-RU" dirty="0" smtClean="0">
                <a:latin typeface="Times New Roman" pitchFamily="18" charset="0"/>
                <a:cs typeface="Times New Roman" pitchFamily="18" charset="0"/>
              </a:rPr>
              <a:t>ДНҚ </a:t>
            </a:r>
            <a:r>
              <a:rPr lang="ru-RU" dirty="0" err="1" smtClean="0">
                <a:latin typeface="Times New Roman" pitchFamily="18" charset="0"/>
                <a:cs typeface="Times New Roman" pitchFamily="18" charset="0"/>
              </a:rPr>
              <a:t>молекуласындағы гендер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арасындағы қашықтыққа тәуелді болады</a:t>
            </a:r>
            <a:r>
              <a:rPr lang="ru-RU" dirty="0" smtClean="0">
                <a:latin typeface="Times New Roman" pitchFamily="18" charset="0"/>
                <a:cs typeface="Times New Roman" pitchFamily="18" charset="0"/>
              </a:rPr>
              <a:t>. Трансдукция бактерия </a:t>
            </a:r>
            <a:r>
              <a:rPr lang="ru-RU" dirty="0" err="1" smtClean="0">
                <a:latin typeface="Times New Roman" pitchFamily="18" charset="0"/>
                <a:cs typeface="Times New Roman" pitchFamily="18" charset="0"/>
              </a:rPr>
              <a:t>хромосомаларының генетикалық картасын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құру кезеңінде қолданылады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Жалпы</a:t>
            </a:r>
            <a:r>
              <a:rPr lang="ru-RU" dirty="0" smtClean="0">
                <a:latin typeface="Times New Roman" pitchFamily="18" charset="0"/>
                <a:cs typeface="Times New Roman" pitchFamily="18" charset="0"/>
              </a:rPr>
              <a:t> Трансдукция </a:t>
            </a:r>
            <a:r>
              <a:rPr lang="ru-RU" dirty="0" err="1" smtClean="0">
                <a:latin typeface="Times New Roman" pitchFamily="18" charset="0"/>
                <a:cs typeface="Times New Roman" pitchFamily="18" charset="0"/>
              </a:rPr>
              <a:t>тұрақты болған жағдайда хромосомалық бөлік қос </a:t>
            </a:r>
            <a:r>
              <a:rPr lang="ru-RU" dirty="0" smtClean="0">
                <a:latin typeface="Times New Roman" pitchFamily="18" charset="0"/>
                <a:cs typeface="Times New Roman" pitchFamily="18" charset="0"/>
              </a:rPr>
              <a:t>кроссинговер </a:t>
            </a:r>
            <a:r>
              <a:rPr lang="ru-RU" dirty="0" err="1" smtClean="0">
                <a:latin typeface="Times New Roman" pitchFamily="18" charset="0"/>
                <a:cs typeface="Times New Roman" pitchFamily="18" charset="0"/>
              </a:rPr>
              <a:t>арқылы </a:t>
            </a:r>
            <a:r>
              <a:rPr lang="ru-RU" dirty="0" smtClean="0">
                <a:latin typeface="Times New Roman" pitchFamily="18" charset="0"/>
                <a:cs typeface="Times New Roman" pitchFamily="18" charset="0"/>
              </a:rPr>
              <a:t>реципиент </a:t>
            </a:r>
            <a:r>
              <a:rPr lang="ru-RU" dirty="0" err="1" smtClean="0">
                <a:latin typeface="Times New Roman" pitchFamily="18" charset="0"/>
                <a:cs typeface="Times New Roman" pitchFamily="18" charset="0"/>
              </a:rPr>
              <a:t>клеткасының хромосомына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еніп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соның нәтижесінде төзімді рекомбинаттар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пайда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Жалпы</a:t>
            </a:r>
            <a:r>
              <a:rPr lang="ru-RU" dirty="0" smtClean="0">
                <a:latin typeface="Times New Roman" pitchFamily="18" charset="0"/>
                <a:cs typeface="Times New Roman" pitchFamily="18" charset="0"/>
              </a:rPr>
              <a:t> Трансдукция </a:t>
            </a:r>
            <a:r>
              <a:rPr lang="ru-RU" dirty="0" err="1" smtClean="0">
                <a:latin typeface="Times New Roman" pitchFamily="18" charset="0"/>
                <a:cs typeface="Times New Roman" pitchFamily="18" charset="0"/>
              </a:rPr>
              <a:t>абортивті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тұрақсыз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болған жағдайда </a:t>
            </a:r>
            <a:r>
              <a:rPr lang="ru-RU" dirty="0" smtClean="0">
                <a:latin typeface="Times New Roman" pitchFamily="18" charset="0"/>
                <a:cs typeface="Times New Roman" pitchFamily="18" charset="0"/>
              </a:rPr>
              <a:t>донор </a:t>
            </a:r>
            <a:r>
              <a:rPr lang="ru-RU" dirty="0" err="1" smtClean="0">
                <a:latin typeface="Times New Roman" pitchFamily="18" charset="0"/>
                <a:cs typeface="Times New Roman" pitchFamily="18" charset="0"/>
              </a:rPr>
              <a:t>клеткасындағы хромосомалық бөлік реципиенттің хромосомасына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енбейді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a:t>
            </a:r>
            <a:r>
              <a:rPr lang="ru-RU" dirty="0" smtClean="0">
                <a:latin typeface="Times New Roman" pitchFamily="18" charset="0"/>
                <a:cs typeface="Times New Roman" pitchFamily="18" charset="0"/>
              </a:rPr>
              <a:t>репликация </a:t>
            </a:r>
            <a:r>
              <a:rPr lang="ru-RU" dirty="0" err="1" smtClean="0">
                <a:latin typeface="Times New Roman" pitchFamily="18" charset="0"/>
                <a:cs typeface="Times New Roman" pitchFamily="18" charset="0"/>
              </a:rPr>
              <a:t>процесіне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ұшырамайды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Сондықтан </a:t>
            </a:r>
            <a:r>
              <a:rPr lang="ru-RU" dirty="0" smtClean="0">
                <a:latin typeface="Times New Roman" pitchFamily="18" charset="0"/>
                <a:cs typeface="Times New Roman" pitchFamily="18" charset="0"/>
              </a:rPr>
              <a:t>да </a:t>
            </a:r>
            <a:r>
              <a:rPr lang="ru-RU" dirty="0" err="1" smtClean="0">
                <a:latin typeface="Times New Roman" pitchFamily="18" charset="0"/>
                <a:cs typeface="Times New Roman" pitchFamily="18" charset="0"/>
              </a:rPr>
              <a:t>клеткалардың бөліну барысында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бұл хромосомалық бөлік ұрпақтардың </a:t>
            </a:r>
            <a:r>
              <a:rPr lang="ru-RU" dirty="0" smtClean="0">
                <a:latin typeface="Times New Roman" pitchFamily="18" charset="0"/>
                <a:cs typeface="Times New Roman" pitchFamily="18" charset="0"/>
              </a:rPr>
              <a:t>тек </a:t>
            </a:r>
            <a:r>
              <a:rPr lang="ru-RU" dirty="0" err="1" smtClean="0">
                <a:latin typeface="Times New Roman" pitchFamily="18" charset="0"/>
                <a:cs typeface="Times New Roman" pitchFamily="18" charset="0"/>
              </a:rPr>
              <a:t>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ғана линиясында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сақталады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Шектеулі</a:t>
            </a:r>
            <a:r>
              <a:rPr lang="ru-RU" dirty="0" smtClean="0">
                <a:latin typeface="Times New Roman" pitchFamily="18" charset="0"/>
                <a:cs typeface="Times New Roman" pitchFamily="18" charset="0"/>
              </a:rPr>
              <a:t> Трансдукция </a:t>
            </a:r>
            <a:r>
              <a:rPr lang="ru-RU" dirty="0" err="1" smtClean="0">
                <a:latin typeface="Times New Roman" pitchFamily="18" charset="0"/>
                <a:cs typeface="Times New Roman" pitchFamily="18" charset="0"/>
              </a:rPr>
              <a:t>кезінде</a:t>
            </a:r>
            <a:r>
              <a:rPr lang="ru-RU" dirty="0" smtClean="0">
                <a:latin typeface="Times New Roman" pitchFamily="18" charset="0"/>
                <a:cs typeface="Times New Roman" pitchFamily="18" charset="0"/>
              </a:rPr>
              <a:t> донор </a:t>
            </a:r>
            <a:r>
              <a:rPr lang="ru-RU" dirty="0" err="1" smtClean="0">
                <a:latin typeface="Times New Roman" pitchFamily="18" charset="0"/>
                <a:cs typeface="Times New Roman" pitchFamily="18" charset="0"/>
              </a:rPr>
              <a:t>клеткаларының хромосомалық бөлігі </a:t>
            </a:r>
            <a:r>
              <a:rPr lang="ru-RU" dirty="0" smtClean="0">
                <a:latin typeface="Times New Roman" pitchFamily="18" charset="0"/>
                <a:cs typeface="Times New Roman" pitchFamily="18" charset="0"/>
              </a:rPr>
              <a:t>реципиент </a:t>
            </a:r>
            <a:r>
              <a:rPr lang="ru-RU" dirty="0" err="1" smtClean="0">
                <a:latin typeface="Times New Roman" pitchFamily="18" charset="0"/>
                <a:cs typeface="Times New Roman" pitchFamily="18" charset="0"/>
              </a:rPr>
              <a:t>клеткасының хромосомасына</a:t>
            </a:r>
            <a:r>
              <a:rPr lang="ru-RU" dirty="0" smtClean="0">
                <a:latin typeface="Times New Roman" pitchFamily="18" charset="0"/>
                <a:cs typeface="Times New Roman" pitchFamily="18" charset="0"/>
              </a:rPr>
              <a:t> фаг </a:t>
            </a:r>
            <a:r>
              <a:rPr lang="ru-RU" dirty="0" err="1" smtClean="0">
                <a:latin typeface="Times New Roman" pitchFamily="18" charset="0"/>
                <a:cs typeface="Times New Roman" pitchFamily="18" charset="0"/>
              </a:rPr>
              <a:t>геномымен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енеді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осылайша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профаг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күйіне өтеді</a:t>
            </a:r>
            <a:r>
              <a:rPr lang="ru-RU" dirty="0" smtClean="0">
                <a:latin typeface="Times New Roman" pitchFamily="18" charset="0"/>
                <a:cs typeface="Times New Roman" pitchFamily="18" charset="0"/>
              </a:rPr>
              <a:t>.</a:t>
            </a:r>
          </a:p>
          <a:p>
            <a:pPr algn="just"/>
            <a:endParaRPr lang="ru-RU"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chemeClr val="tx1"/>
                </a:solidFill>
                <a:latin typeface="Times New Roman" pitchFamily="18" charset="0"/>
                <a:cs typeface="Times New Roman" pitchFamily="18" charset="0"/>
              </a:rPr>
              <a:t>ТРАНСДУКЦИЯ </a:t>
            </a:r>
            <a:r>
              <a:rPr lang="ru-RU" b="1" dirty="0" err="1" smtClean="0">
                <a:solidFill>
                  <a:schemeClr val="tx1"/>
                </a:solidFill>
                <a:latin typeface="Times New Roman" pitchFamily="18" charset="0"/>
                <a:cs typeface="Times New Roman" pitchFamily="18" charset="0"/>
              </a:rPr>
              <a:t>процесі</a:t>
            </a:r>
            <a:endParaRPr lang="ru-RU" dirty="0"/>
          </a:p>
        </p:txBody>
      </p:sp>
      <p:pic>
        <p:nvPicPr>
          <p:cNvPr id="5122" name="Picture 2" descr="C:\Users\Админ\Desktop\а.jpg"/>
          <p:cNvPicPr>
            <a:picLocks noChangeAspect="1" noChangeArrowheads="1"/>
          </p:cNvPicPr>
          <p:nvPr/>
        </p:nvPicPr>
        <p:blipFill>
          <a:blip r:embed="rId2"/>
          <a:srcRect/>
          <a:stretch>
            <a:fillRect/>
          </a:stretch>
        </p:blipFill>
        <p:spPr bwMode="auto">
          <a:xfrm>
            <a:off x="339635" y="1371601"/>
            <a:ext cx="9457508" cy="515982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35131"/>
            <a:ext cx="8596668" cy="783772"/>
          </a:xfrm>
        </p:spPr>
        <p:txBody>
          <a:bodyPr>
            <a:noAutofit/>
          </a:bodyPr>
          <a:lstStyle/>
          <a:p>
            <a:pPr algn="ctr"/>
            <a:r>
              <a:rPr lang="ru-RU" sz="1600" b="1" dirty="0" smtClean="0">
                <a:solidFill>
                  <a:schemeClr val="tx1"/>
                </a:solidFill>
                <a:latin typeface="Times New Roman" pitchFamily="18" charset="0"/>
                <a:cs typeface="Times New Roman" pitchFamily="18" charset="0"/>
              </a:rPr>
              <a:t>Трансдукция: </a:t>
            </a:r>
            <a:r>
              <a:rPr lang="ru-RU" sz="1600" b="1" dirty="0" err="1" smtClean="0">
                <a:solidFill>
                  <a:schemeClr val="tx1"/>
                </a:solidFill>
                <a:latin typeface="Times New Roman" pitchFamily="18" charset="0"/>
                <a:cs typeface="Times New Roman" pitchFamily="18" charset="0"/>
              </a:rPr>
              <a:t>ақпараттардың </a:t>
            </a:r>
            <a:r>
              <a:rPr lang="ru-RU" sz="1600" b="1" dirty="0" smtClean="0">
                <a:solidFill>
                  <a:schemeClr val="tx1"/>
                </a:solidFill>
                <a:latin typeface="Times New Roman" pitchFamily="18" charset="0"/>
                <a:cs typeface="Times New Roman" pitchFamily="18" charset="0"/>
              </a:rPr>
              <a:t>клетка </a:t>
            </a:r>
            <a:r>
              <a:rPr lang="ru-RU" sz="1600" b="1" dirty="0" err="1" smtClean="0">
                <a:solidFill>
                  <a:schemeClr val="tx1"/>
                </a:solidFill>
                <a:latin typeface="Times New Roman" pitchFamily="18" charset="0"/>
                <a:cs typeface="Times New Roman" pitchFamily="18" charset="0"/>
              </a:rPr>
              <a:t>аралық және клетка</a:t>
            </a:r>
            <a:r>
              <a:rPr lang="ru-RU" sz="1600" b="1" dirty="0" smtClean="0">
                <a:solidFill>
                  <a:schemeClr val="tx1"/>
                </a:solidFill>
                <a:latin typeface="Times New Roman" pitchFamily="18" charset="0"/>
                <a:cs typeface="Times New Roman" pitchFamily="18" charset="0"/>
              </a:rPr>
              <a:t> </a:t>
            </a:r>
            <a:r>
              <a:rPr lang="ru-RU" sz="1600" b="1" dirty="0" err="1" smtClean="0">
                <a:solidFill>
                  <a:schemeClr val="tx1"/>
                </a:solidFill>
                <a:latin typeface="Times New Roman" pitchFamily="18" charset="0"/>
                <a:cs typeface="Times New Roman" pitchFamily="18" charset="0"/>
              </a:rPr>
              <a:t>ішілік</a:t>
            </a:r>
            <a:r>
              <a:rPr lang="ru-RU" sz="1600" b="1" dirty="0" smtClean="0">
                <a:solidFill>
                  <a:schemeClr val="tx1"/>
                </a:solidFill>
                <a:latin typeface="Times New Roman" pitchFamily="18" charset="0"/>
                <a:cs typeface="Times New Roman" pitchFamily="18" charset="0"/>
              </a:rPr>
              <a:t> </a:t>
            </a:r>
            <a:r>
              <a:rPr lang="ru-RU" sz="1600" b="1" dirty="0" err="1" smtClean="0">
                <a:solidFill>
                  <a:schemeClr val="tx1"/>
                </a:solidFill>
                <a:latin typeface="Times New Roman" pitchFamily="18" charset="0"/>
                <a:cs typeface="Times New Roman" pitchFamily="18" charset="0"/>
              </a:rPr>
              <a:t>берілуі</a:t>
            </a:r>
            <a:r>
              <a:rPr lang="ru-RU" sz="1600" b="1" dirty="0" smtClean="0">
                <a:solidFill>
                  <a:schemeClr val="tx1"/>
                </a:solidFill>
                <a:latin typeface="Times New Roman" pitchFamily="18" charset="0"/>
                <a:cs typeface="Times New Roman" pitchFamily="18" charset="0"/>
              </a:rPr>
              <a:t>. </a:t>
            </a:r>
            <a:br>
              <a:rPr lang="ru-RU" sz="1600" b="1" dirty="0" smtClean="0">
                <a:solidFill>
                  <a:schemeClr val="tx1"/>
                </a:solidFill>
                <a:latin typeface="Times New Roman" pitchFamily="18" charset="0"/>
                <a:cs typeface="Times New Roman" pitchFamily="18" charset="0"/>
              </a:rPr>
            </a:br>
            <a:endParaRPr lang="ru-RU" sz="1600" dirty="0"/>
          </a:p>
        </p:txBody>
      </p:sp>
      <p:sp>
        <p:nvSpPr>
          <p:cNvPr id="5" name="Прямоугольник 4"/>
          <p:cNvSpPr/>
          <p:nvPr/>
        </p:nvSpPr>
        <p:spPr>
          <a:xfrm>
            <a:off x="274320" y="1175657"/>
            <a:ext cx="11573692" cy="531658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dirty="0" err="1" smtClean="0">
                <a:solidFill>
                  <a:schemeClr val="tx1"/>
                </a:solidFill>
                <a:latin typeface="Times New Roman" pitchFamily="18" charset="0"/>
                <a:cs typeface="Times New Roman" pitchFamily="18" charset="0"/>
              </a:rPr>
              <a:t>Трансдукциялық тізбектердің алғашқы элементтері-паракринді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факторлар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және басқа индуктор-заттар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болып</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табылады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Паракринді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факторлар</a:t>
            </a:r>
            <a:r>
              <a:rPr lang="ru-RU" dirty="0" smtClean="0">
                <a:solidFill>
                  <a:schemeClr val="tx1"/>
                </a:solidFill>
                <a:latin typeface="Times New Roman" pitchFamily="18" charset="0"/>
                <a:cs typeface="Times New Roman" pitchFamily="18" charset="0"/>
              </a:rPr>
              <a:t> (ПФ) </a:t>
            </a:r>
            <a:r>
              <a:rPr lang="ru-RU" dirty="0" err="1" smtClean="0">
                <a:solidFill>
                  <a:schemeClr val="tx1"/>
                </a:solidFill>
                <a:latin typeface="Times New Roman" pitchFamily="18" charset="0"/>
                <a:cs typeface="Times New Roman" pitchFamily="18" charset="0"/>
              </a:rPr>
              <a:t>жергілікгі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индукторлар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ретінде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клеткалардың бірңеше диаметрлері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арасында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әсер ететінін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ескертеміз</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Бір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қарағанда таңғалдыратын екі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ерекшелігін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атап</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өту керек</a:t>
            </a:r>
            <a:r>
              <a:rPr lang="ru-RU" dirty="0" smtClean="0">
                <a:solidFill>
                  <a:schemeClr val="tx1"/>
                </a:solidFill>
                <a:latin typeface="Times New Roman" pitchFamily="18" charset="0"/>
                <a:cs typeface="Times New Roman" pitchFamily="18" charset="0"/>
              </a:rPr>
              <a:t>:</a:t>
            </a:r>
          </a:p>
          <a:p>
            <a:pPr algn="just"/>
            <a:r>
              <a:rPr lang="ru-RU" dirty="0" smtClean="0">
                <a:solidFill>
                  <a:schemeClr val="tx1"/>
                </a:solidFill>
                <a:latin typeface="Times New Roman" pitchFamily="18" charset="0"/>
                <a:cs typeface="Times New Roman" pitchFamily="18" charset="0"/>
              </a:rPr>
              <a:t>1. ПФ </a:t>
            </a:r>
            <a:r>
              <a:rPr lang="ru-RU" dirty="0" err="1" smtClean="0">
                <a:solidFill>
                  <a:schemeClr val="tx1"/>
                </a:solidFill>
                <a:latin typeface="Times New Roman" pitchFamily="18" charset="0"/>
                <a:cs typeface="Times New Roman" pitchFamily="18" charset="0"/>
              </a:rPr>
              <a:t>әртүрлі ұрық бастамаларьшың </a:t>
            </a:r>
            <a:r>
              <a:rPr lang="ru-RU" dirty="0" smtClean="0">
                <a:solidFill>
                  <a:schemeClr val="tx1"/>
                </a:solidFill>
                <a:latin typeface="Times New Roman" pitchFamily="18" charset="0"/>
                <a:cs typeface="Times New Roman" pitchFamily="18" charset="0"/>
              </a:rPr>
              <a:t>индукторы </a:t>
            </a:r>
            <a:r>
              <a:rPr lang="ru-RU" dirty="0" err="1" smtClean="0">
                <a:solidFill>
                  <a:schemeClr val="tx1"/>
                </a:solidFill>
                <a:latin typeface="Times New Roman" pitchFamily="18" charset="0"/>
                <a:cs typeface="Times New Roman" pitchFamily="18" charset="0"/>
              </a:rPr>
              <a:t>болып</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қызмет етсе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эрине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ұрықтың әртүрлі бөліктерінде немесе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эртүрлі </a:t>
            </a:r>
            <a:r>
              <a:rPr lang="ru-RU" dirty="0" smtClean="0">
                <a:solidFill>
                  <a:schemeClr val="tx1"/>
                </a:solidFill>
                <a:latin typeface="Times New Roman" pitchFamily="18" charset="0"/>
                <a:cs typeface="Times New Roman" pitchFamily="18" charset="0"/>
              </a:rPr>
              <a:t>даму </a:t>
            </a:r>
            <a:r>
              <a:rPr lang="ru-RU" dirty="0" err="1" smtClean="0">
                <a:solidFill>
                  <a:schemeClr val="tx1"/>
                </a:solidFill>
                <a:latin typeface="Times New Roman" pitchFamily="18" charset="0"/>
                <a:cs typeface="Times New Roman" pitchFamily="18" charset="0"/>
              </a:rPr>
              <a:t>сатыларында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ол</a:t>
            </a:r>
            <a:r>
              <a:rPr lang="ru-RU" dirty="0" smtClean="0">
                <a:solidFill>
                  <a:schemeClr val="tx1"/>
                </a:solidFill>
                <a:latin typeface="Times New Roman" pitchFamily="18" charset="0"/>
                <a:cs typeface="Times New Roman" pitchFamily="18" charset="0"/>
              </a:rPr>
              <a:t> онтогенез </a:t>
            </a:r>
            <a:r>
              <a:rPr lang="ru-RU" dirty="0" err="1" smtClean="0">
                <a:solidFill>
                  <a:schemeClr val="tx1"/>
                </a:solidFill>
                <a:latin typeface="Times New Roman" pitchFamily="18" charset="0"/>
                <a:cs typeface="Times New Roman" pitchFamily="18" charset="0"/>
              </a:rPr>
              <a:t>кезінде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ПФ-ды</a:t>
            </a:r>
            <a:r>
              <a:rPr lang="ru-RU" dirty="0" smtClean="0">
                <a:solidFill>
                  <a:schemeClr val="tx1"/>
                </a:solidFill>
                <a:latin typeface="Times New Roman" pitchFamily="18" charset="0"/>
                <a:cs typeface="Times New Roman" pitchFamily="18" charset="0"/>
              </a:rPr>
              <a:t> аз </a:t>
            </a:r>
            <a:r>
              <a:rPr lang="ru-RU" dirty="0" err="1" smtClean="0">
                <a:solidFill>
                  <a:schemeClr val="tx1"/>
                </a:solidFill>
                <a:latin typeface="Times New Roman" pitchFamily="18" charset="0"/>
                <a:cs typeface="Times New Roman" pitchFamily="18" charset="0"/>
              </a:rPr>
              <a:t>мөлшерде пайдалануды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қамтамасыз етеді</a:t>
            </a:r>
            <a:r>
              <a:rPr lang="ru-RU" dirty="0" smtClean="0">
                <a:solidFill>
                  <a:schemeClr val="tx1"/>
                </a:solidFill>
                <a:latin typeface="Times New Roman" pitchFamily="18" charset="0"/>
                <a:cs typeface="Times New Roman" pitchFamily="18" charset="0"/>
              </a:rPr>
              <a:t>;</a:t>
            </a:r>
          </a:p>
          <a:p>
            <a:pPr algn="just"/>
            <a:r>
              <a:rPr lang="ru-RU" dirty="0" smtClean="0">
                <a:solidFill>
                  <a:schemeClr val="tx1"/>
                </a:solidFill>
                <a:latin typeface="Times New Roman" pitchFamily="18" charset="0"/>
                <a:cs typeface="Times New Roman" pitchFamily="18" charset="0"/>
              </a:rPr>
              <a:t>2. </a:t>
            </a:r>
            <a:r>
              <a:rPr lang="ru-RU" dirty="0" err="1" smtClean="0">
                <a:solidFill>
                  <a:schemeClr val="tx1"/>
                </a:solidFill>
                <a:latin typeface="Times New Roman" pitchFamily="18" charset="0"/>
                <a:cs typeface="Times New Roman" pitchFamily="18" charset="0"/>
              </a:rPr>
              <a:t>Бір-бірінен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алыс</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әрі әртүрлі түрлерді бірдей</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немесе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өте ұқсас паракринді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факторлар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кездеседі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Олар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алыс</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түрлердің ұрықтарының гомологты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бөліктеріне әсер етіп</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өте ұқсас емес</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бірақ гомологты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құрылымдарды қоздырады.Бұл ПФ-дың жоғарғы деңгейдегі эволюциялық консерватизмін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көрсетеді </a:t>
            </a:r>
            <a:r>
              <a:rPr lang="ru-RU" dirty="0" smtClean="0">
                <a:solidFill>
                  <a:schemeClr val="tx1"/>
                </a:solidFill>
                <a:latin typeface="Times New Roman" pitchFamily="18" charset="0"/>
                <a:cs typeface="Times New Roman" pitchFamily="18" charset="0"/>
              </a:rPr>
              <a:t>(</a:t>
            </a:r>
            <a:r>
              <a:rPr lang="ru-RU" dirty="0" err="1" smtClean="0">
                <a:solidFill>
                  <a:schemeClr val="tx1"/>
                </a:solidFill>
                <a:latin typeface="Times New Roman" pitchFamily="18" charset="0"/>
                <a:cs typeface="Times New Roman" pitchFamily="18" charset="0"/>
              </a:rPr>
              <a:t>индуцирлейтін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органдардьщ</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құрылымының үлкен филогенетикалық түрақтылыгымен салыстырганда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.Көптеген </a:t>
            </a:r>
            <a:r>
              <a:rPr lang="ru-RU" dirty="0" smtClean="0">
                <a:solidFill>
                  <a:schemeClr val="tx1"/>
                </a:solidFill>
                <a:latin typeface="Times New Roman" pitchFamily="18" charset="0"/>
                <a:cs typeface="Times New Roman" pitchFamily="18" charset="0"/>
              </a:rPr>
              <a:t>ПФ-тар </a:t>
            </a:r>
            <a:r>
              <a:rPr lang="ru-RU" dirty="0" err="1" smtClean="0">
                <a:solidFill>
                  <a:schemeClr val="tx1"/>
                </a:solidFill>
                <a:latin typeface="Times New Roman" pitchFamily="18" charset="0"/>
                <a:cs typeface="Times New Roman" pitchFamily="18" charset="0"/>
              </a:rPr>
              <a:t>бір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особьтың өзінде алғашқы құрылымының жақын </a:t>
            </a:r>
            <a:r>
              <a:rPr lang="ru-RU" dirty="0" smtClean="0">
                <a:solidFill>
                  <a:schemeClr val="tx1"/>
                </a:solidFill>
                <a:latin typeface="Times New Roman" pitchFamily="18" charset="0"/>
                <a:cs typeface="Times New Roman" pitchFamily="18" charset="0"/>
              </a:rPr>
              <a:t>болу </a:t>
            </a:r>
            <a:r>
              <a:rPr lang="ru-RU" dirty="0" err="1" smtClean="0">
                <a:solidFill>
                  <a:schemeClr val="tx1"/>
                </a:solidFill>
                <a:latin typeface="Times New Roman" pitchFamily="18" charset="0"/>
                <a:cs typeface="Times New Roman" pitchFamily="18" charset="0"/>
              </a:rPr>
              <a:t>деңгейіне қарай тұқымдастарды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тұқымдас астын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тұқымдас үстін құрайды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Бұл жақындықтың жоғары болуы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соншама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әртүрлі </a:t>
            </a:r>
            <a:r>
              <a:rPr lang="ru-RU" dirty="0" smtClean="0">
                <a:solidFill>
                  <a:schemeClr val="tx1"/>
                </a:solidFill>
                <a:latin typeface="Times New Roman" pitchFamily="18" charset="0"/>
                <a:cs typeface="Times New Roman" pitchFamily="18" charset="0"/>
              </a:rPr>
              <a:t>ПФ-тар </a:t>
            </a:r>
            <a:r>
              <a:rPr lang="ru-RU" dirty="0" err="1" smtClean="0">
                <a:solidFill>
                  <a:schemeClr val="tx1"/>
                </a:solidFill>
                <a:latin typeface="Times New Roman" pitchFamily="18" charset="0"/>
                <a:cs typeface="Times New Roman" pitchFamily="18" charset="0"/>
              </a:rPr>
              <a:t>тәжірибеде өзара алмастырыла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алады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Бірақ </a:t>
            </a:r>
            <a:r>
              <a:rPr lang="ru-RU" dirty="0" smtClean="0">
                <a:solidFill>
                  <a:schemeClr val="tx1"/>
                </a:solidFill>
                <a:latin typeface="Times New Roman" pitchFamily="18" charset="0"/>
                <a:cs typeface="Times New Roman" pitchFamily="18" charset="0"/>
              </a:rPr>
              <a:t>та </a:t>
            </a:r>
            <a:r>
              <a:rPr lang="ru-RU" dirty="0" err="1" smtClean="0">
                <a:solidFill>
                  <a:schemeClr val="tx1"/>
                </a:solidFill>
                <a:latin typeface="Times New Roman" pitchFamily="18" charset="0"/>
                <a:cs typeface="Times New Roman" pitchFamily="18" charset="0"/>
              </a:rPr>
              <a:t>бұл гендерде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промоторлары</a:t>
            </a:r>
            <a:r>
              <a:rPr lang="ru-RU" dirty="0" smtClean="0">
                <a:solidFill>
                  <a:schemeClr val="tx1"/>
                </a:solidFill>
                <a:latin typeface="Times New Roman" pitchFamily="18" charset="0"/>
                <a:cs typeface="Times New Roman" pitchFamily="18" charset="0"/>
              </a:rPr>
              <a:t> мен </a:t>
            </a:r>
            <a:r>
              <a:rPr lang="ru-RU" dirty="0" err="1" smtClean="0">
                <a:solidFill>
                  <a:schemeClr val="tx1"/>
                </a:solidFill>
                <a:latin typeface="Times New Roman" pitchFamily="18" charset="0"/>
                <a:cs typeface="Times New Roman" pitchFamily="18" charset="0"/>
              </a:rPr>
              <a:t>энхансерлері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ұқсас емес</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Сондықтан </a:t>
            </a:r>
            <a:r>
              <a:rPr lang="ru-RU" dirty="0" smtClean="0">
                <a:solidFill>
                  <a:schemeClr val="tx1"/>
                </a:solidFill>
                <a:latin typeface="Times New Roman" pitchFamily="18" charset="0"/>
                <a:cs typeface="Times New Roman" pitchFamily="18" charset="0"/>
              </a:rPr>
              <a:t>да </a:t>
            </a:r>
            <a:r>
              <a:rPr lang="ru-RU" dirty="0" err="1" smtClean="0">
                <a:solidFill>
                  <a:schemeClr val="tx1"/>
                </a:solidFill>
                <a:latin typeface="Times New Roman" pitchFamily="18" charset="0"/>
                <a:cs typeface="Times New Roman" pitchFamily="18" charset="0"/>
              </a:rPr>
              <a:t>берілген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гендер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ұрықтың бірдей</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бастамаларында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экспрессияланбайды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және физиологиялық жақын </a:t>
            </a:r>
            <a:r>
              <a:rPr lang="ru-RU" dirty="0" smtClean="0">
                <a:solidFill>
                  <a:schemeClr val="tx1"/>
                </a:solidFill>
                <a:latin typeface="Times New Roman" pitchFamily="18" charset="0"/>
                <a:cs typeface="Times New Roman" pitchFamily="18" charset="0"/>
              </a:rPr>
              <a:t>ПФ-тар </a:t>
            </a:r>
            <a:r>
              <a:rPr lang="ru-RU" dirty="0" err="1" smtClean="0">
                <a:solidFill>
                  <a:schemeClr val="tx1"/>
                </a:solidFill>
                <a:latin typeface="Times New Roman" pitchFamily="18" charset="0"/>
                <a:cs typeface="Times New Roman" pitchFamily="18" charset="0"/>
              </a:rPr>
              <a:t>мүлдем әртүрлі органдардың </a:t>
            </a:r>
            <a:r>
              <a:rPr lang="ru-RU" dirty="0" smtClean="0">
                <a:solidFill>
                  <a:schemeClr val="tx1"/>
                </a:solidFill>
                <a:latin typeface="Times New Roman" pitchFamily="18" charset="0"/>
                <a:cs typeface="Times New Roman" pitchFamily="18" charset="0"/>
              </a:rPr>
              <a:t>индукторы </a:t>
            </a:r>
            <a:r>
              <a:rPr lang="ru-RU" dirty="0" err="1" smtClean="0">
                <a:solidFill>
                  <a:schemeClr val="tx1"/>
                </a:solidFill>
                <a:latin typeface="Times New Roman" pitchFamily="18" charset="0"/>
                <a:cs typeface="Times New Roman" pitchFamily="18" charset="0"/>
              </a:rPr>
              <a:t>ретінде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қызмет атқарады</a:t>
            </a:r>
            <a:r>
              <a:rPr lang="ru-RU" dirty="0" smtClean="0">
                <a:solidFill>
                  <a:schemeClr val="tx1"/>
                </a:solidFill>
                <a:latin typeface="Times New Roman" pitchFamily="18" charset="0"/>
                <a:cs typeface="Times New Roman" pitchFamily="18" charset="0"/>
              </a:rPr>
              <a:t>.</a:t>
            </a:r>
            <a:r>
              <a:rPr lang="ru-RU" dirty="0" err="1" smtClean="0">
                <a:solidFill>
                  <a:schemeClr val="tx1"/>
                </a:solidFill>
                <a:latin typeface="Times New Roman" pitchFamily="18" charset="0"/>
                <a:cs typeface="Times New Roman" pitchFamily="18" charset="0"/>
              </a:rPr>
              <a:t>Көптеген белгілі</a:t>
            </a:r>
            <a:r>
              <a:rPr lang="ru-RU" dirty="0" smtClean="0">
                <a:solidFill>
                  <a:schemeClr val="tx1"/>
                </a:solidFill>
                <a:latin typeface="Times New Roman" pitchFamily="18" charset="0"/>
                <a:cs typeface="Times New Roman" pitchFamily="18" charset="0"/>
              </a:rPr>
              <a:t> ПФ-тар </a:t>
            </a:r>
            <a:r>
              <a:rPr lang="ru-RU" dirty="0" err="1" smtClean="0">
                <a:solidFill>
                  <a:schemeClr val="tx1"/>
                </a:solidFill>
                <a:latin typeface="Times New Roman" pitchFamily="18" charset="0"/>
                <a:cs typeface="Times New Roman" pitchFamily="18" charset="0"/>
              </a:rPr>
              <a:t>өздерінің биохимиялық жақындығына қарай </a:t>
            </a:r>
            <a:r>
              <a:rPr lang="ru-RU" dirty="0" smtClean="0">
                <a:solidFill>
                  <a:schemeClr val="tx1"/>
                </a:solidFill>
                <a:latin typeface="Times New Roman" pitchFamily="18" charset="0"/>
                <a:cs typeface="Times New Roman" pitchFamily="18" charset="0"/>
              </a:rPr>
              <a:t>(</a:t>
            </a:r>
            <a:r>
              <a:rPr lang="ru-RU" dirty="0" err="1" smtClean="0">
                <a:solidFill>
                  <a:schemeClr val="tx1"/>
                </a:solidFill>
                <a:latin typeface="Times New Roman" pitchFamily="18" charset="0"/>
                <a:cs typeface="Times New Roman" pitchFamily="18" charset="0"/>
              </a:rPr>
              <a:t>филогенетикалық шыгу</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тегіне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қарай</a:t>
            </a:r>
            <a:r>
              <a:rPr lang="ru-RU" dirty="0" smtClean="0">
                <a:solidFill>
                  <a:schemeClr val="tx1"/>
                </a:solidFill>
                <a:latin typeface="Times New Roman" pitchFamily="18" charset="0"/>
                <a:cs typeface="Times New Roman" pitchFamily="18" charset="0"/>
              </a:rPr>
              <a:t>) 4 </a:t>
            </a:r>
            <a:r>
              <a:rPr lang="ru-RU" dirty="0" err="1" smtClean="0">
                <a:solidFill>
                  <a:schemeClr val="tx1"/>
                </a:solidFill>
                <a:latin typeface="Times New Roman" pitchFamily="18" charset="0"/>
                <a:cs typeface="Times New Roman" pitchFamily="18" charset="0"/>
              </a:rPr>
              <a:t>тұқымдасқа жатқызылады</a:t>
            </a:r>
            <a:r>
              <a:rPr lang="ru-RU" dirty="0" smtClean="0">
                <a:solidFill>
                  <a:schemeClr val="tx1"/>
                </a:solidFill>
                <a:latin typeface="Times New Roman" pitchFamily="18" charset="0"/>
                <a:cs typeface="Times New Roman" pitchFamily="18" charset="0"/>
              </a:rPr>
              <a:t>, ал </a:t>
            </a:r>
            <a:r>
              <a:rPr lang="ru-RU" dirty="0" err="1" smtClean="0">
                <a:solidFill>
                  <a:schemeClr val="tx1"/>
                </a:solidFill>
                <a:latin typeface="Times New Roman" pitchFamily="18" charset="0"/>
                <a:cs typeface="Times New Roman" pitchFamily="18" charset="0"/>
              </a:rPr>
              <a:t>ПФ-ң атаулары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қызметін емес</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ол</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кезкелген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ПФ-дың кездейсоқ ашылу</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тарихын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көрсетеді</a:t>
            </a:r>
            <a:r>
              <a:rPr lang="ru-RU" dirty="0" smtClean="0">
                <a:solidFill>
                  <a:schemeClr val="tx1"/>
                </a:solidFill>
                <a:latin typeface="Times New Roman" pitchFamily="18" charset="0"/>
                <a:cs typeface="Times New Roman" pitchFamily="18" charset="0"/>
              </a:rPr>
              <a:t>.</a:t>
            </a:r>
            <a:endParaRPr lang="ru-RU"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597587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470263" y="522379"/>
            <a:ext cx="9966144" cy="5607256"/>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77334" y="300447"/>
            <a:ext cx="8596668" cy="5740916"/>
          </a:xfrm>
        </p:spPr>
        <p:txBody>
          <a:bodyPr>
            <a:noAutofit/>
          </a:bodyPr>
          <a:lstStyle/>
          <a:p>
            <a:pPr algn="just"/>
            <a:r>
              <a:rPr lang="en-US" sz="1600" b="1" smtClean="0">
                <a:solidFill>
                  <a:schemeClr val="tx1"/>
                </a:solidFill>
                <a:latin typeface="Times New Roman" pitchFamily="18" charset="0"/>
                <a:cs typeface="Times New Roman" pitchFamily="18" charset="0"/>
              </a:rPr>
              <a:t>FGF </a:t>
            </a:r>
            <a:r>
              <a:rPr lang="ru-RU" sz="1600" b="1" smtClean="0">
                <a:solidFill>
                  <a:schemeClr val="tx1"/>
                </a:solidFill>
                <a:latin typeface="Times New Roman" pitchFamily="18" charset="0"/>
                <a:cs typeface="Times New Roman" pitchFamily="18" charset="0"/>
              </a:rPr>
              <a:t>тұқымдасы </a:t>
            </a:r>
            <a:r>
              <a:rPr lang="ru-RU" sz="1600" b="1" dirty="0" err="1" smtClean="0">
                <a:solidFill>
                  <a:schemeClr val="tx1"/>
                </a:solidFill>
                <a:latin typeface="Times New Roman" pitchFamily="18" charset="0"/>
                <a:cs typeface="Times New Roman" pitchFamily="18" charset="0"/>
              </a:rPr>
              <a:t>немесе</a:t>
            </a:r>
            <a:r>
              <a:rPr lang="ru-RU" sz="1600" b="1" dirty="0" smtClean="0">
                <a:solidFill>
                  <a:schemeClr val="tx1"/>
                </a:solidFill>
                <a:latin typeface="Times New Roman" pitchFamily="18" charset="0"/>
                <a:cs typeface="Times New Roman" pitchFamily="18" charset="0"/>
              </a:rPr>
              <a:t> </a:t>
            </a:r>
            <a:r>
              <a:rPr lang="ru-RU" sz="1600" b="1" dirty="0" err="1" smtClean="0">
                <a:solidFill>
                  <a:schemeClr val="tx1"/>
                </a:solidFill>
                <a:latin typeface="Times New Roman" pitchFamily="18" charset="0"/>
                <a:cs typeface="Times New Roman" pitchFamily="18" charset="0"/>
              </a:rPr>
              <a:t>фибробластардың өсу </a:t>
            </a:r>
            <a:r>
              <a:rPr lang="ru-RU" sz="1600" b="1" err="1" smtClean="0">
                <a:solidFill>
                  <a:schemeClr val="tx1"/>
                </a:solidFill>
                <a:latin typeface="Times New Roman" pitchFamily="18" charset="0"/>
                <a:cs typeface="Times New Roman" pitchFamily="18" charset="0"/>
              </a:rPr>
              <a:t>факторларының </a:t>
            </a:r>
            <a:r>
              <a:rPr lang="ru-RU" sz="1600" b="1" smtClean="0">
                <a:solidFill>
                  <a:schemeClr val="tx1"/>
                </a:solidFill>
                <a:latin typeface="Times New Roman" pitchFamily="18" charset="0"/>
                <a:cs typeface="Times New Roman" pitchFamily="18" charset="0"/>
              </a:rPr>
              <a:t>тұқымдасы</a:t>
            </a:r>
            <a:r>
              <a:rPr lang="ru-RU" sz="1600" b="1"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Тұқымдастың қүрамына ондаған туыстас</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белоктар</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кіреді</a:t>
            </a:r>
            <a:r>
              <a:rPr lang="ru-RU" sz="1600" dirty="0" smtClean="0">
                <a:solidFill>
                  <a:schemeClr val="tx1"/>
                </a:solidFill>
                <a:latin typeface="Times New Roman" pitchFamily="18" charset="0"/>
                <a:cs typeface="Times New Roman" pitchFamily="18" charset="0"/>
              </a:rPr>
              <a:t>, </a:t>
            </a:r>
            <a:r>
              <a:rPr lang="ru-RU" sz="1600" err="1" smtClean="0">
                <a:solidFill>
                  <a:schemeClr val="tx1"/>
                </a:solidFill>
                <a:latin typeface="Times New Roman" pitchFamily="18" charset="0"/>
                <a:cs typeface="Times New Roman" pitchFamily="18" charset="0"/>
              </a:rPr>
              <a:t>олардың </a:t>
            </a:r>
            <a:r>
              <a:rPr lang="ru-RU" sz="1600" smtClean="0">
                <a:solidFill>
                  <a:schemeClr val="tx1"/>
                </a:solidFill>
                <a:latin typeface="Times New Roman" pitchFamily="18" charset="0"/>
                <a:cs typeface="Times New Roman" pitchFamily="18" charset="0"/>
              </a:rPr>
              <a:t>бәрі тек фибробластарға </a:t>
            </a:r>
            <a:r>
              <a:rPr lang="ru-RU" sz="1600" err="1" smtClean="0">
                <a:solidFill>
                  <a:schemeClr val="tx1"/>
                </a:solidFill>
                <a:latin typeface="Times New Roman" pitchFamily="18" charset="0"/>
                <a:cs typeface="Times New Roman" pitchFamily="18" charset="0"/>
              </a:rPr>
              <a:t>ғ</a:t>
            </a:r>
            <a:r>
              <a:rPr lang="ru-RU" sz="1600" smtClean="0">
                <a:solidFill>
                  <a:schemeClr val="tx1"/>
                </a:solidFill>
                <a:latin typeface="Times New Roman" pitchFamily="18" charset="0"/>
                <a:cs typeface="Times New Roman" pitchFamily="18" charset="0"/>
              </a:rPr>
              <a:t>ана әсер </a:t>
            </a:r>
            <a:r>
              <a:rPr lang="ru-RU" sz="1600" dirty="0" err="1" smtClean="0">
                <a:solidFill>
                  <a:schemeClr val="tx1"/>
                </a:solidFill>
                <a:latin typeface="Times New Roman" pitchFamily="18" charset="0"/>
                <a:cs typeface="Times New Roman" pitchFamily="18" charset="0"/>
              </a:rPr>
              <a:t>етіп</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қоймайды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Олар</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нөмірлері </a:t>
            </a:r>
            <a:r>
              <a:rPr lang="ru-RU" sz="1600" err="1" smtClean="0">
                <a:solidFill>
                  <a:schemeClr val="tx1"/>
                </a:solidFill>
                <a:latin typeface="Times New Roman" pitchFamily="18" charset="0"/>
                <a:cs typeface="Times New Roman" pitchFamily="18" charset="0"/>
              </a:rPr>
              <a:t>бойынша</a:t>
            </a:r>
            <a:r>
              <a:rPr lang="ru-RU" sz="1600" smtClean="0">
                <a:solidFill>
                  <a:schemeClr val="tx1"/>
                </a:solidFill>
                <a:latin typeface="Times New Roman" pitchFamily="18" charset="0"/>
                <a:cs typeface="Times New Roman" pitchFamily="18" charset="0"/>
              </a:rPr>
              <a:t> ажыратылады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мысалы</a:t>
            </a:r>
            <a:r>
              <a:rPr lang="ru-RU" sz="1600" dirty="0" smtClean="0">
                <a:solidFill>
                  <a:schemeClr val="tx1"/>
                </a:solidFill>
                <a:latin typeface="Times New Roman" pitchFamily="18" charset="0"/>
                <a:cs typeface="Times New Roman" pitchFamily="18" charset="0"/>
              </a:rPr>
              <a:t>, </a:t>
            </a:r>
            <a:r>
              <a:rPr lang="en-US" sz="1600" dirty="0" smtClean="0">
                <a:solidFill>
                  <a:schemeClr val="tx1"/>
                </a:solidFill>
                <a:latin typeface="Times New Roman" pitchFamily="18" charset="0"/>
                <a:cs typeface="Times New Roman" pitchFamily="18" charset="0"/>
              </a:rPr>
              <a:t>FGF8, </a:t>
            </a:r>
            <a:r>
              <a:rPr lang="en-US" sz="1600" smtClean="0">
                <a:solidFill>
                  <a:schemeClr val="tx1"/>
                </a:solidFill>
                <a:latin typeface="Times New Roman" pitchFamily="18" charset="0"/>
                <a:cs typeface="Times New Roman" pitchFamily="18" charset="0"/>
              </a:rPr>
              <a:t>FGF7 </a:t>
            </a:r>
            <a:r>
              <a:rPr lang="ru-RU" sz="1600" smtClean="0">
                <a:solidFill>
                  <a:schemeClr val="tx1"/>
                </a:solidFill>
                <a:latin typeface="Times New Roman" pitchFamily="18" charset="0"/>
                <a:cs typeface="Times New Roman" pitchFamily="18" charset="0"/>
              </a:rPr>
              <a:t>және </a:t>
            </a:r>
            <a:r>
              <a:rPr lang="ru-RU" sz="1600" dirty="0" smtClean="0">
                <a:solidFill>
                  <a:schemeClr val="tx1"/>
                </a:solidFill>
                <a:latin typeface="Times New Roman" pitchFamily="18" charset="0"/>
                <a:cs typeface="Times New Roman" pitchFamily="18" charset="0"/>
              </a:rPr>
              <a:t>т.б., </a:t>
            </a:r>
            <a:r>
              <a:rPr lang="ru-RU" sz="1600" dirty="0" err="1" smtClean="0">
                <a:solidFill>
                  <a:schemeClr val="tx1"/>
                </a:solidFill>
                <a:latin typeface="Times New Roman" pitchFamily="18" charset="0"/>
                <a:cs typeface="Times New Roman" pitchFamily="18" charset="0"/>
              </a:rPr>
              <a:t>сонымен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қатар олардың </a:t>
            </a:r>
            <a:r>
              <a:rPr lang="ru-RU" sz="1600" err="1" smtClean="0">
                <a:solidFill>
                  <a:schemeClr val="tx1"/>
                </a:solidFill>
                <a:latin typeface="Times New Roman" pitchFamily="18" charset="0"/>
                <a:cs typeface="Times New Roman" pitchFamily="18" charset="0"/>
              </a:rPr>
              <a:t>тарихи</a:t>
            </a:r>
            <a:r>
              <a:rPr lang="ru-RU" sz="1600" smtClean="0">
                <a:solidFill>
                  <a:schemeClr val="tx1"/>
                </a:solidFill>
                <a:latin typeface="Times New Roman" pitchFamily="18" charset="0"/>
                <a:cs typeface="Times New Roman" pitchFamily="18" charset="0"/>
              </a:rPr>
              <a:t> басқа </a:t>
            </a:r>
            <a:r>
              <a:rPr lang="ru-RU" sz="1600" dirty="0" smtClean="0">
                <a:solidFill>
                  <a:schemeClr val="tx1"/>
                </a:solidFill>
                <a:latin typeface="Times New Roman" pitchFamily="18" charset="0"/>
                <a:cs typeface="Times New Roman" pitchFamily="18" charset="0"/>
              </a:rPr>
              <a:t>да </a:t>
            </a:r>
            <a:r>
              <a:rPr lang="ru-RU" sz="1600" dirty="0" err="1" smtClean="0">
                <a:solidFill>
                  <a:schemeClr val="tx1"/>
                </a:solidFill>
                <a:latin typeface="Times New Roman" pitchFamily="18" charset="0"/>
                <a:cs typeface="Times New Roman" pitchFamily="18" charset="0"/>
              </a:rPr>
              <a:t>атаулары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болады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мысалы</a:t>
            </a:r>
            <a:r>
              <a:rPr lang="ru-RU" sz="1600" dirty="0" smtClean="0">
                <a:solidFill>
                  <a:schemeClr val="tx1"/>
                </a:solidFill>
                <a:latin typeface="Times New Roman" pitchFamily="18" charset="0"/>
                <a:cs typeface="Times New Roman" pitchFamily="18" charset="0"/>
              </a:rPr>
              <a:t> </a:t>
            </a:r>
            <a:r>
              <a:rPr lang="en-US" sz="1600" dirty="0" smtClean="0">
                <a:solidFill>
                  <a:schemeClr val="tx1"/>
                </a:solidFill>
                <a:latin typeface="Times New Roman" pitchFamily="18" charset="0"/>
                <a:cs typeface="Times New Roman" pitchFamily="18" charset="0"/>
              </a:rPr>
              <a:t>FGF7 </a:t>
            </a:r>
            <a:r>
              <a:rPr lang="ru-RU" sz="1600" dirty="0" err="1" smtClean="0">
                <a:solidFill>
                  <a:schemeClr val="tx1"/>
                </a:solidFill>
                <a:latin typeface="Times New Roman" pitchFamily="18" charset="0"/>
                <a:cs typeface="Times New Roman" pitchFamily="18" charset="0"/>
              </a:rPr>
              <a:t>белогын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«кератиноциттердің </a:t>
            </a:r>
            <a:r>
              <a:rPr lang="ru-RU" sz="1600" err="1" smtClean="0">
                <a:solidFill>
                  <a:schemeClr val="tx1"/>
                </a:solidFill>
                <a:latin typeface="Times New Roman" pitchFamily="18" charset="0"/>
                <a:cs typeface="Times New Roman" pitchFamily="18" charset="0"/>
              </a:rPr>
              <a:t>өсу</a:t>
            </a:r>
            <a:r>
              <a:rPr lang="ru-RU" sz="1600" smtClean="0">
                <a:solidFill>
                  <a:schemeClr val="tx1"/>
                </a:solidFill>
                <a:latin typeface="Times New Roman" pitchFamily="18" charset="0"/>
                <a:cs typeface="Times New Roman" pitchFamily="18" charset="0"/>
              </a:rPr>
              <a:t> факторы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деп</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атайды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Бұл тұқымдастың </a:t>
            </a:r>
            <a:r>
              <a:rPr lang="ru-RU" sz="1600" err="1" smtClean="0">
                <a:solidFill>
                  <a:schemeClr val="tx1"/>
                </a:solidFill>
                <a:latin typeface="Times New Roman" pitchFamily="18" charset="0"/>
                <a:cs typeface="Times New Roman" pitchFamily="18" charset="0"/>
              </a:rPr>
              <a:t>ПФ-ры</a:t>
            </a:r>
            <a:r>
              <a:rPr lang="ru-RU" sz="1600" smtClean="0">
                <a:solidFill>
                  <a:schemeClr val="tx1"/>
                </a:solidFill>
                <a:latin typeface="Times New Roman" pitchFamily="18" charset="0"/>
                <a:cs typeface="Times New Roman" pitchFamily="18" charset="0"/>
              </a:rPr>
              <a:t> клеткаға </a:t>
            </a:r>
            <a:r>
              <a:rPr lang="ru-RU" sz="1600" dirty="0" err="1" smtClean="0">
                <a:solidFill>
                  <a:schemeClr val="tx1"/>
                </a:solidFill>
                <a:latin typeface="Times New Roman" pitchFamily="18" charset="0"/>
                <a:cs typeface="Times New Roman" pitchFamily="18" charset="0"/>
              </a:rPr>
              <a:t>тирозинкиназ</a:t>
            </a:r>
            <a:r>
              <a:rPr lang="ru-RU" sz="1600" dirty="0" smtClean="0">
                <a:solidFill>
                  <a:schemeClr val="tx1"/>
                </a:solidFill>
                <a:latin typeface="Times New Roman" pitchFamily="18" charset="0"/>
                <a:cs typeface="Times New Roman" pitchFamily="18" charset="0"/>
              </a:rPr>
              <a:t> </a:t>
            </a:r>
            <a:r>
              <a:rPr lang="ru-RU" sz="1600" err="1" smtClean="0">
                <a:solidFill>
                  <a:schemeClr val="tx1"/>
                </a:solidFill>
                <a:latin typeface="Times New Roman" pitchFamily="18" charset="0"/>
                <a:cs typeface="Times New Roman" pitchFamily="18" charset="0"/>
              </a:rPr>
              <a:t>секілді</a:t>
            </a:r>
            <a:r>
              <a:rPr lang="ru-RU" sz="1600" smtClean="0">
                <a:solidFill>
                  <a:schemeClr val="tx1"/>
                </a:solidFill>
                <a:latin typeface="Times New Roman" pitchFamily="18" charset="0"/>
                <a:cs typeface="Times New Roman" pitchFamily="18" charset="0"/>
              </a:rPr>
              <a:t> белок </a:t>
            </a:r>
            <a:r>
              <a:rPr lang="ru-RU" sz="1600" dirty="0" err="1" smtClean="0">
                <a:solidFill>
                  <a:schemeClr val="tx1"/>
                </a:solidFill>
                <a:latin typeface="Times New Roman" pitchFamily="18" charset="0"/>
                <a:cs typeface="Times New Roman" pitchFamily="18" charset="0"/>
              </a:rPr>
              <a:t>рецепторларымен</a:t>
            </a:r>
            <a:r>
              <a:rPr lang="ru-RU" sz="1600" dirty="0" smtClean="0">
                <a:solidFill>
                  <a:schemeClr val="tx1"/>
                </a:solidFill>
                <a:latin typeface="Times New Roman" pitchFamily="18" charset="0"/>
                <a:cs typeface="Times New Roman" pitchFamily="18" charset="0"/>
              </a:rPr>
              <a:t> </a:t>
            </a:r>
            <a:r>
              <a:rPr lang="ru-RU" sz="1600" err="1" smtClean="0">
                <a:solidFill>
                  <a:schemeClr val="tx1"/>
                </a:solidFill>
                <a:latin typeface="Times New Roman" pitchFamily="18" charset="0"/>
                <a:cs typeface="Times New Roman" pitchFamily="18" charset="0"/>
              </a:rPr>
              <a:t>байланысып</a:t>
            </a:r>
            <a:r>
              <a:rPr lang="ru-RU" sz="1600" smtClean="0">
                <a:solidFill>
                  <a:schemeClr val="tx1"/>
                </a:solidFill>
                <a:latin typeface="Times New Roman" pitchFamily="18" charset="0"/>
                <a:cs typeface="Times New Roman" pitchFamily="18" charset="0"/>
              </a:rPr>
              <a:t> әсер </a:t>
            </a:r>
            <a:r>
              <a:rPr lang="ru-RU" sz="1600" dirty="0" err="1" smtClean="0">
                <a:solidFill>
                  <a:schemeClr val="tx1"/>
                </a:solidFill>
                <a:latin typeface="Times New Roman" pitchFamily="18" charset="0"/>
                <a:cs typeface="Times New Roman" pitchFamily="18" charset="0"/>
              </a:rPr>
              <a:t>етеді</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бұл рецепторлар</a:t>
            </a:r>
            <a:r>
              <a:rPr lang="ru-RU" sz="1600" dirty="0" smtClean="0">
                <a:solidFill>
                  <a:schemeClr val="tx1"/>
                </a:solidFill>
                <a:latin typeface="Times New Roman" pitchFamily="18" charset="0"/>
                <a:cs typeface="Times New Roman" pitchFamily="18" charset="0"/>
              </a:rPr>
              <a:t> </a:t>
            </a:r>
            <a:r>
              <a:rPr lang="en-US" sz="1600" dirty="0" smtClean="0">
                <a:solidFill>
                  <a:schemeClr val="tx1"/>
                </a:solidFill>
                <a:latin typeface="Times New Roman" pitchFamily="18" charset="0"/>
                <a:cs typeface="Times New Roman" pitchFamily="18" charset="0"/>
              </a:rPr>
              <a:t>FGFR </a:t>
            </a:r>
            <a:r>
              <a:rPr lang="ru-RU" sz="1600" err="1" smtClean="0">
                <a:solidFill>
                  <a:schemeClr val="tx1"/>
                </a:solidFill>
                <a:latin typeface="Times New Roman" pitchFamily="18" charset="0"/>
                <a:cs typeface="Times New Roman" pitchFamily="18" charset="0"/>
              </a:rPr>
              <a:t>деп</a:t>
            </a:r>
            <a:r>
              <a:rPr lang="ru-RU" sz="1600" smtClean="0">
                <a:solidFill>
                  <a:schemeClr val="tx1"/>
                </a:solidFill>
                <a:latin typeface="Times New Roman" pitchFamily="18" charset="0"/>
                <a:cs typeface="Times New Roman" pitchFamily="18" charset="0"/>
              </a:rPr>
              <a:t> белгілейді</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бұл </a:t>
            </a:r>
            <a:r>
              <a:rPr lang="ru-RU" sz="1600" err="1" smtClean="0">
                <a:solidFill>
                  <a:schemeClr val="tx1"/>
                </a:solidFill>
                <a:latin typeface="Times New Roman" pitchFamily="18" charset="0"/>
                <a:cs typeface="Times New Roman" pitchFamily="18" charset="0"/>
              </a:rPr>
              <a:t>жерде</a:t>
            </a:r>
            <a:r>
              <a:rPr lang="ru-RU" sz="1600" smtClean="0">
                <a:solidFill>
                  <a:schemeClr val="tx1"/>
                </a:solidFill>
                <a:latin typeface="Times New Roman" pitchFamily="18" charset="0"/>
                <a:cs typeface="Times New Roman" pitchFamily="18" charset="0"/>
              </a:rPr>
              <a:t> соңындағы </a:t>
            </a:r>
            <a:r>
              <a:rPr lang="en-US" sz="1600" dirty="0" smtClean="0">
                <a:solidFill>
                  <a:schemeClr val="tx1"/>
                </a:solidFill>
                <a:latin typeface="Times New Roman" pitchFamily="18" charset="0"/>
                <a:cs typeface="Times New Roman" pitchFamily="18" charset="0"/>
              </a:rPr>
              <a:t>R, FGF-</a:t>
            </a:r>
            <a:r>
              <a:rPr lang="ru-RU" sz="1600" dirty="0" err="1" smtClean="0">
                <a:solidFill>
                  <a:schemeClr val="tx1"/>
                </a:solidFill>
                <a:latin typeface="Times New Roman" pitchFamily="18" charset="0"/>
                <a:cs typeface="Times New Roman" pitchFamily="18" charset="0"/>
              </a:rPr>
              <a:t>ті</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емес</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ол</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онын</a:t>
            </a:r>
            <a:r>
              <a:rPr lang="ru-RU" sz="1600" dirty="0" smtClean="0">
                <a:solidFill>
                  <a:schemeClr val="tx1"/>
                </a:solidFill>
                <a:latin typeface="Times New Roman" pitchFamily="18" charset="0"/>
                <a:cs typeface="Times New Roman" pitchFamily="18" charset="0"/>
              </a:rPr>
              <a:t> </a:t>
            </a:r>
            <a:r>
              <a:rPr lang="ru-RU" sz="1600" err="1" smtClean="0">
                <a:solidFill>
                  <a:schemeClr val="tx1"/>
                </a:solidFill>
                <a:latin typeface="Times New Roman" pitchFamily="18" charset="0"/>
                <a:cs typeface="Times New Roman" pitchFamily="18" charset="0"/>
              </a:rPr>
              <a:t>белок-рецепторын</a:t>
            </a:r>
            <a:r>
              <a:rPr lang="ru-RU" sz="1600" smtClean="0">
                <a:solidFill>
                  <a:schemeClr val="tx1"/>
                </a:solidFill>
                <a:latin typeface="Times New Roman" pitchFamily="18" charset="0"/>
                <a:cs typeface="Times New Roman" pitchFamily="18" charset="0"/>
              </a:rPr>
              <a:t> көрсетеді</a:t>
            </a:r>
            <a:r>
              <a:rPr lang="ru-RU" sz="1600" dirty="0" smtClean="0">
                <a:solidFill>
                  <a:schemeClr val="tx1"/>
                </a:solidFill>
                <a:latin typeface="Times New Roman" pitchFamily="18" charset="0"/>
                <a:cs typeface="Times New Roman" pitchFamily="18" charset="0"/>
              </a:rPr>
              <a:t>). </a:t>
            </a:r>
            <a:r>
              <a:rPr lang="en-US" sz="1600" dirty="0" smtClean="0">
                <a:solidFill>
                  <a:schemeClr val="tx1"/>
                </a:solidFill>
                <a:latin typeface="Times New Roman" pitchFamily="18" charset="0"/>
                <a:cs typeface="Times New Roman" pitchFamily="18" charset="0"/>
              </a:rPr>
              <a:t>FGFR </a:t>
            </a:r>
            <a:r>
              <a:rPr lang="ru-RU" sz="1600" dirty="0" err="1" smtClean="0">
                <a:solidFill>
                  <a:schemeClr val="tx1"/>
                </a:solidFill>
                <a:latin typeface="Times New Roman" pitchFamily="18" charset="0"/>
                <a:cs typeface="Times New Roman" pitchFamily="18" charset="0"/>
              </a:rPr>
              <a:t>молекуласы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бірнеше</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бөліктерден </a:t>
            </a:r>
            <a:r>
              <a:rPr lang="ru-RU" sz="1600" dirty="0" smtClean="0">
                <a:solidFill>
                  <a:schemeClr val="tx1"/>
                </a:solidFill>
                <a:latin typeface="Times New Roman" pitchFamily="18" charset="0"/>
                <a:cs typeface="Times New Roman" pitchFamily="18" charset="0"/>
              </a:rPr>
              <a:t>(</a:t>
            </a:r>
            <a:r>
              <a:rPr lang="ru-RU" sz="1600" dirty="0" err="1" smtClean="0">
                <a:solidFill>
                  <a:schemeClr val="tx1"/>
                </a:solidFill>
                <a:latin typeface="Times New Roman" pitchFamily="18" charset="0"/>
                <a:cs typeface="Times New Roman" pitchFamily="18" charset="0"/>
              </a:rPr>
              <a:t>домендерден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тұрады.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Бір</a:t>
            </a:r>
            <a:r>
              <a:rPr lang="ru-RU" sz="1600" dirty="0" smtClean="0">
                <a:solidFill>
                  <a:schemeClr val="tx1"/>
                </a:solidFill>
                <a:latin typeface="Times New Roman" pitchFamily="18" charset="0"/>
                <a:cs typeface="Times New Roman" pitchFamily="18" charset="0"/>
              </a:rPr>
              <a:t> </a:t>
            </a:r>
            <a:r>
              <a:rPr lang="ru-RU" sz="1600" smtClean="0">
                <a:solidFill>
                  <a:schemeClr val="tx1"/>
                </a:solidFill>
                <a:latin typeface="Times New Roman" pitchFamily="18" charset="0"/>
                <a:cs typeface="Times New Roman" pitchFamily="18" charset="0"/>
              </a:rPr>
              <a:t>домен әсер </a:t>
            </a:r>
            <a:r>
              <a:rPr lang="ru-RU" sz="1600" dirty="0" err="1" smtClean="0">
                <a:solidFill>
                  <a:schemeClr val="tx1"/>
                </a:solidFill>
                <a:latin typeface="Times New Roman" pitchFamily="18" charset="0"/>
                <a:cs typeface="Times New Roman" pitchFamily="18" charset="0"/>
              </a:rPr>
              <a:t>ететін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клетканың цитомембранасының сырткы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бетіне</a:t>
            </a:r>
            <a:r>
              <a:rPr lang="ru-RU" sz="1600" dirty="0" smtClean="0">
                <a:solidFill>
                  <a:schemeClr val="tx1"/>
                </a:solidFill>
                <a:latin typeface="Times New Roman" pitchFamily="18" charset="0"/>
                <a:cs typeface="Times New Roman" pitchFamily="18" charset="0"/>
              </a:rPr>
              <a:t> карай «</a:t>
            </a:r>
            <a:r>
              <a:rPr lang="ru-RU" sz="1600" err="1" smtClean="0">
                <a:solidFill>
                  <a:schemeClr val="tx1"/>
                </a:solidFill>
                <a:latin typeface="Times New Roman" pitchFamily="18" charset="0"/>
                <a:cs typeface="Times New Roman" pitchFamily="18" charset="0"/>
              </a:rPr>
              <a:t>шығып</a:t>
            </a:r>
            <a:r>
              <a:rPr lang="ru-RU" sz="1600" smtClean="0">
                <a:solidFill>
                  <a:schemeClr val="tx1"/>
                </a:solidFill>
                <a:latin typeface="Times New Roman" pitchFamily="18" charset="0"/>
                <a:cs typeface="Times New Roman" pitchFamily="18" charset="0"/>
              </a:rPr>
              <a:t> тұрады</a:t>
            </a:r>
            <a:r>
              <a:rPr lang="ru-RU" sz="1600" dirty="0" err="1" smtClean="0">
                <a:solidFill>
                  <a:schemeClr val="tx1"/>
                </a:solidFill>
                <a:latin typeface="Times New Roman" pitchFamily="18" charset="0"/>
                <a:cs typeface="Times New Roman" pitchFamily="18" charset="0"/>
              </a:rPr>
              <a:t>», екіншісі</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тесіп</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өтіп,</a:t>
            </a:r>
            <a:r>
              <a:rPr lang="ru-RU" sz="1600" dirty="0" smtClean="0">
                <a:solidFill>
                  <a:schemeClr val="tx1"/>
                </a:solidFill>
                <a:latin typeface="Times New Roman" pitchFamily="18" charset="0"/>
                <a:cs typeface="Times New Roman" pitchFamily="18" charset="0"/>
              </a:rPr>
              <a:t> </a:t>
            </a:r>
            <a:r>
              <a:rPr lang="en-US" sz="1600" dirty="0" smtClean="0">
                <a:solidFill>
                  <a:schemeClr val="tx1"/>
                </a:solidFill>
                <a:latin typeface="Times New Roman" pitchFamily="18" charset="0"/>
                <a:cs typeface="Times New Roman" pitchFamily="18" charset="0"/>
              </a:rPr>
              <a:t>FGFR-</a:t>
            </a:r>
            <a:r>
              <a:rPr lang="ru-RU" sz="1600" dirty="0" err="1" smtClean="0">
                <a:solidFill>
                  <a:schemeClr val="tx1"/>
                </a:solidFill>
                <a:latin typeface="Times New Roman" pitchFamily="18" charset="0"/>
                <a:cs typeface="Times New Roman" pitchFamily="18" charset="0"/>
              </a:rPr>
              <a:t>ды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цитомембрананың құрамында ұстайды</a:t>
            </a:r>
            <a:r>
              <a:rPr lang="ru-RU" sz="1600" err="1" smtClean="0">
                <a:solidFill>
                  <a:schemeClr val="tx1"/>
                </a:solidFill>
                <a:latin typeface="Times New Roman" pitchFamily="18" charset="0"/>
                <a:cs typeface="Times New Roman" pitchFamily="18" charset="0"/>
              </a:rPr>
              <a:t>,</a:t>
            </a:r>
            <a:r>
              <a:rPr lang="ru-RU" sz="1600" smtClean="0">
                <a:solidFill>
                  <a:schemeClr val="tx1"/>
                </a:solidFill>
                <a:latin typeface="Times New Roman" pitchFamily="18" charset="0"/>
                <a:cs typeface="Times New Roman" pitchFamily="18" charset="0"/>
              </a:rPr>
              <a:t> ал </a:t>
            </a:r>
            <a:r>
              <a:rPr lang="ru-RU" sz="1600" dirty="0" err="1" smtClean="0">
                <a:solidFill>
                  <a:schemeClr val="tx1"/>
                </a:solidFill>
                <a:latin typeface="Times New Roman" pitchFamily="18" charset="0"/>
                <a:cs typeface="Times New Roman" pitchFamily="18" charset="0"/>
              </a:rPr>
              <a:t>үшіншісі жауап</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беруші</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клетканың цитомембранасының ішкі</a:t>
            </a:r>
            <a:r>
              <a:rPr lang="ru-RU" sz="1600" dirty="0" smtClean="0">
                <a:solidFill>
                  <a:schemeClr val="tx1"/>
                </a:solidFill>
                <a:latin typeface="Times New Roman" pitchFamily="18" charset="0"/>
                <a:cs typeface="Times New Roman" pitchFamily="18" charset="0"/>
              </a:rPr>
              <a:t> </a:t>
            </a:r>
            <a:r>
              <a:rPr lang="ru-RU" sz="1600" err="1" smtClean="0">
                <a:solidFill>
                  <a:schemeClr val="tx1"/>
                </a:solidFill>
                <a:latin typeface="Times New Roman" pitchFamily="18" charset="0"/>
                <a:cs typeface="Times New Roman" pitchFamily="18" charset="0"/>
              </a:rPr>
              <a:t>шекарасынан</a:t>
            </a:r>
            <a:r>
              <a:rPr lang="ru-RU" sz="1600" smtClean="0">
                <a:solidFill>
                  <a:schemeClr val="tx1"/>
                </a:solidFill>
                <a:latin typeface="Times New Roman" pitchFamily="18" charset="0"/>
                <a:cs typeface="Times New Roman" pitchFamily="18" charset="0"/>
              </a:rPr>
              <a:t> шығып </a:t>
            </a:r>
            <a:r>
              <a:rPr lang="ru-RU" sz="1600" dirty="0" err="1" smtClean="0">
                <a:solidFill>
                  <a:schemeClr val="tx1"/>
                </a:solidFill>
                <a:latin typeface="Times New Roman" pitchFamily="18" charset="0"/>
                <a:cs typeface="Times New Roman" pitchFamily="18" charset="0"/>
              </a:rPr>
              <a:t>тұрады.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Бірінші</a:t>
            </a:r>
            <a:r>
              <a:rPr lang="ru-RU" sz="1600" dirty="0" smtClean="0">
                <a:solidFill>
                  <a:schemeClr val="tx1"/>
                </a:solidFill>
                <a:latin typeface="Times New Roman" pitchFamily="18" charset="0"/>
                <a:cs typeface="Times New Roman" pitchFamily="18" charset="0"/>
              </a:rPr>
              <a:t> домен </a:t>
            </a:r>
            <a:r>
              <a:rPr lang="en-US" sz="1600" dirty="0" smtClean="0">
                <a:solidFill>
                  <a:schemeClr val="tx1"/>
                </a:solidFill>
                <a:latin typeface="Times New Roman" pitchFamily="18" charset="0"/>
                <a:cs typeface="Times New Roman" pitchFamily="18" charset="0"/>
              </a:rPr>
              <a:t>FGF-</a:t>
            </a:r>
            <a:r>
              <a:rPr lang="ru-RU" sz="1600" dirty="0" err="1" smtClean="0">
                <a:solidFill>
                  <a:schemeClr val="tx1"/>
                </a:solidFill>
                <a:latin typeface="Times New Roman" pitchFamily="18" charset="0"/>
                <a:cs typeface="Times New Roman" pitchFamily="18" charset="0"/>
              </a:rPr>
              <a:t>ке</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арнайы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байланысады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оған басқа </a:t>
            </a:r>
            <a:r>
              <a:rPr lang="ru-RU" sz="1600" err="1" smtClean="0">
                <a:solidFill>
                  <a:schemeClr val="tx1"/>
                </a:solidFill>
                <a:latin typeface="Times New Roman" pitchFamily="18" charset="0"/>
                <a:cs typeface="Times New Roman" pitchFamily="18" charset="0"/>
              </a:rPr>
              <a:t>жағынан</a:t>
            </a:r>
            <a:r>
              <a:rPr lang="ru-RU" sz="1600" smtClean="0">
                <a:solidFill>
                  <a:schemeClr val="tx1"/>
                </a:solidFill>
                <a:latin typeface="Times New Roman" pitchFamily="18" charset="0"/>
                <a:cs typeface="Times New Roman" pitchFamily="18" charset="0"/>
              </a:rPr>
              <a:t> 2-</a:t>
            </a:r>
            <a:r>
              <a:rPr lang="en-US" sz="1600" dirty="0" smtClean="0">
                <a:solidFill>
                  <a:schemeClr val="tx1"/>
                </a:solidFill>
                <a:latin typeface="Times New Roman" pitchFamily="18" charset="0"/>
                <a:cs typeface="Times New Roman" pitchFamily="18" charset="0"/>
              </a:rPr>
              <a:t>FGFR </a:t>
            </a:r>
            <a:r>
              <a:rPr lang="ru-RU" sz="1600" dirty="0" err="1" smtClean="0">
                <a:solidFill>
                  <a:schemeClr val="tx1"/>
                </a:solidFill>
                <a:latin typeface="Times New Roman" pitchFamily="18" charset="0"/>
                <a:cs typeface="Times New Roman" pitchFamily="18" charset="0"/>
              </a:rPr>
              <a:t>байланысады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Нәтижесіндс</a:t>
            </a:r>
            <a:r>
              <a:rPr lang="ru-RU" sz="1600" dirty="0" smtClean="0">
                <a:solidFill>
                  <a:schemeClr val="tx1"/>
                </a:solidFill>
                <a:latin typeface="Times New Roman" pitchFamily="18" charset="0"/>
                <a:cs typeface="Times New Roman" pitchFamily="18" charset="0"/>
              </a:rPr>
              <a:t> </a:t>
            </a:r>
            <a:r>
              <a:rPr lang="en-US" sz="1600" smtClean="0">
                <a:solidFill>
                  <a:schemeClr val="tx1"/>
                </a:solidFill>
                <a:latin typeface="Times New Roman" pitchFamily="18" charset="0"/>
                <a:cs typeface="Times New Roman" pitchFamily="18" charset="0"/>
              </a:rPr>
              <a:t>FGF </a:t>
            </a:r>
            <a:r>
              <a:rPr lang="ru-RU" sz="1600" smtClean="0">
                <a:solidFill>
                  <a:schemeClr val="tx1"/>
                </a:solidFill>
                <a:latin typeface="Times New Roman" pitchFamily="18" charset="0"/>
                <a:cs typeface="Times New Roman" pitchFamily="18" charset="0"/>
              </a:rPr>
              <a:t>көпірі </a:t>
            </a:r>
            <a:r>
              <a:rPr lang="ru-RU" sz="1600" dirty="0" err="1" smtClean="0">
                <a:solidFill>
                  <a:schemeClr val="tx1"/>
                </a:solidFill>
                <a:latin typeface="Times New Roman" pitchFamily="18" charset="0"/>
                <a:cs typeface="Times New Roman" pitchFamily="18" charset="0"/>
              </a:rPr>
              <a:t>аркылы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байланысқан жұп</a:t>
            </a:r>
            <a:r>
              <a:rPr lang="ru-RU" sz="1600" dirty="0" smtClean="0">
                <a:solidFill>
                  <a:schemeClr val="tx1"/>
                </a:solidFill>
                <a:latin typeface="Times New Roman" pitchFamily="18" charset="0"/>
                <a:cs typeface="Times New Roman" pitchFamily="18" charset="0"/>
              </a:rPr>
              <a:t> </a:t>
            </a:r>
            <a:r>
              <a:rPr lang="en-US" sz="1600" smtClean="0">
                <a:solidFill>
                  <a:schemeClr val="tx1"/>
                </a:solidFill>
                <a:latin typeface="Times New Roman" pitchFamily="18" charset="0"/>
                <a:cs typeface="Times New Roman" pitchFamily="18" charset="0"/>
              </a:rPr>
              <a:t>FGFR </a:t>
            </a:r>
            <a:r>
              <a:rPr lang="ru-RU" sz="1600" smtClean="0">
                <a:solidFill>
                  <a:schemeClr val="tx1"/>
                </a:solidFill>
                <a:latin typeface="Times New Roman" pitchFamily="18" charset="0"/>
                <a:cs typeface="Times New Roman" pitchFamily="18" charset="0"/>
              </a:rPr>
              <a:t>молекуласы </a:t>
            </a:r>
            <a:r>
              <a:rPr lang="ru-RU" sz="1600" dirty="0" err="1" smtClean="0">
                <a:solidFill>
                  <a:schemeClr val="tx1"/>
                </a:solidFill>
                <a:latin typeface="Times New Roman" pitchFamily="18" charset="0"/>
                <a:cs typeface="Times New Roman" pitchFamily="18" charset="0"/>
              </a:rPr>
              <a:t>калыптасады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Осылай</a:t>
            </a:r>
            <a:r>
              <a:rPr lang="ru-RU" sz="1600" dirty="0" smtClean="0">
                <a:solidFill>
                  <a:schemeClr val="tx1"/>
                </a:solidFill>
                <a:latin typeface="Times New Roman" pitchFamily="18" charset="0"/>
                <a:cs typeface="Times New Roman" pitchFamily="18" charset="0"/>
              </a:rPr>
              <a:t> </a:t>
            </a:r>
            <a:r>
              <a:rPr lang="ru-RU" sz="1600" err="1" smtClean="0">
                <a:solidFill>
                  <a:schemeClr val="tx1"/>
                </a:solidFill>
                <a:latin typeface="Times New Roman" pitchFamily="18" charset="0"/>
                <a:cs typeface="Times New Roman" pitchFamily="18" charset="0"/>
              </a:rPr>
              <a:t>«</a:t>
            </a:r>
            <a:r>
              <a:rPr lang="ru-RU" sz="1600" smtClean="0">
                <a:solidFill>
                  <a:schemeClr val="tx1"/>
                </a:solidFill>
                <a:latin typeface="Times New Roman" pitchFamily="18" charset="0"/>
                <a:cs typeface="Times New Roman" pitchFamily="18" charset="0"/>
              </a:rPr>
              <a:t>жұпталған</a:t>
            </a:r>
            <a:r>
              <a:rPr lang="ru-RU" sz="1600" dirty="0" err="1" smtClean="0">
                <a:solidFill>
                  <a:schemeClr val="tx1"/>
                </a:solidFill>
                <a:latin typeface="Times New Roman" pitchFamily="18" charset="0"/>
                <a:cs typeface="Times New Roman" pitchFamily="18" charset="0"/>
              </a:rPr>
              <a:t>»</a:t>
            </a:r>
            <a:r>
              <a:rPr lang="ru-RU" sz="1600" dirty="0" smtClean="0">
                <a:solidFill>
                  <a:schemeClr val="tx1"/>
                </a:solidFill>
                <a:latin typeface="Times New Roman" pitchFamily="18" charset="0"/>
                <a:cs typeface="Times New Roman" pitchFamily="18" charset="0"/>
              </a:rPr>
              <a:t> </a:t>
            </a:r>
            <a:r>
              <a:rPr lang="en-US" sz="1600" dirty="0" smtClean="0">
                <a:solidFill>
                  <a:schemeClr val="tx1"/>
                </a:solidFill>
                <a:latin typeface="Times New Roman" pitchFamily="18" charset="0"/>
                <a:cs typeface="Times New Roman" pitchFamily="18" charset="0"/>
              </a:rPr>
              <a:t>FGFR </a:t>
            </a:r>
            <a:r>
              <a:rPr lang="ru-RU" sz="1600" dirty="0" err="1" smtClean="0">
                <a:solidFill>
                  <a:schemeClr val="tx1"/>
                </a:solidFill>
                <a:latin typeface="Times New Roman" pitchFamily="18" charset="0"/>
                <a:cs typeface="Times New Roman" pitchFamily="18" charset="0"/>
              </a:rPr>
              <a:t>молекуласы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біріншіден</a:t>
            </a:r>
            <a:r>
              <a:rPr lang="ru-RU" sz="1600" smtClean="0">
                <a:solidFill>
                  <a:schemeClr val="tx1"/>
                </a:solidFill>
                <a:latin typeface="Times New Roman" pitchFamily="18" charset="0"/>
                <a:cs typeface="Times New Roman" pitchFamily="18" charset="0"/>
              </a:rPr>
              <a:t>, АТФ-аза </a:t>
            </a:r>
            <a:r>
              <a:rPr lang="ru-RU" sz="1600" err="1" smtClean="0">
                <a:solidFill>
                  <a:schemeClr val="tx1"/>
                </a:solidFill>
                <a:latin typeface="Times New Roman" pitchFamily="18" charset="0"/>
                <a:cs typeface="Times New Roman" pitchFamily="18" charset="0"/>
              </a:rPr>
              <a:t>касиетіне</a:t>
            </a:r>
            <a:r>
              <a:rPr lang="ru-RU" sz="1600" smtClean="0">
                <a:solidFill>
                  <a:schemeClr val="tx1"/>
                </a:solidFill>
                <a:latin typeface="Times New Roman" pitchFamily="18" charset="0"/>
                <a:cs typeface="Times New Roman" pitchFamily="18" charset="0"/>
              </a:rPr>
              <a:t> ие </a:t>
            </a:r>
            <a:r>
              <a:rPr lang="ru-RU" sz="1600" dirty="0" err="1" smtClean="0">
                <a:solidFill>
                  <a:schemeClr val="tx1"/>
                </a:solidFill>
                <a:latin typeface="Times New Roman" pitchFamily="18" charset="0"/>
                <a:cs typeface="Times New Roman" pitchFamily="18" charset="0"/>
              </a:rPr>
              <a:t>болады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яғни АТФ-ті</a:t>
            </a:r>
            <a:r>
              <a:rPr lang="ru-RU" sz="1600" dirty="0" smtClean="0">
                <a:solidFill>
                  <a:schemeClr val="tx1"/>
                </a:solidFill>
                <a:latin typeface="Times New Roman" pitchFamily="18" charset="0"/>
                <a:cs typeface="Times New Roman" pitchFamily="18" charset="0"/>
              </a:rPr>
              <a:t> АДФ </a:t>
            </a:r>
            <a:r>
              <a:rPr lang="ru-RU" sz="1600" smtClean="0">
                <a:solidFill>
                  <a:schemeClr val="tx1"/>
                </a:solidFill>
                <a:latin typeface="Times New Roman" pitchFamily="18" charset="0"/>
                <a:cs typeface="Times New Roman" pitchFamily="18" charset="0"/>
              </a:rPr>
              <a:t>пен фосфатқа ыдыратуға қабілетті, сонымен қатар </a:t>
            </a:r>
            <a:r>
              <a:rPr lang="ru-RU" sz="1600" err="1" smtClean="0">
                <a:solidFill>
                  <a:schemeClr val="tx1"/>
                </a:solidFill>
                <a:latin typeface="Times New Roman" pitchFamily="18" charset="0"/>
                <a:cs typeface="Times New Roman" pitchFamily="18" charset="0"/>
              </a:rPr>
              <a:t>тирозинкиназа</a:t>
            </a:r>
            <a:r>
              <a:rPr lang="ru-RU" sz="160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қ</a:t>
            </a:r>
            <a:r>
              <a:rPr lang="ru-RU" sz="1600" smtClean="0">
                <a:solidFill>
                  <a:schemeClr val="tx1"/>
                </a:solidFill>
                <a:latin typeface="Times New Roman" pitchFamily="18" charset="0"/>
                <a:cs typeface="Times New Roman" pitchFamily="18" charset="0"/>
              </a:rPr>
              <a:t>асиеті </a:t>
            </a:r>
            <a:r>
              <a:rPr lang="ru-RU" sz="1600" dirty="0" err="1" smtClean="0">
                <a:solidFill>
                  <a:schemeClr val="tx1"/>
                </a:solidFill>
                <a:latin typeface="Times New Roman" pitchFamily="18" charset="0"/>
                <a:cs typeface="Times New Roman" pitchFamily="18" charset="0"/>
              </a:rPr>
              <a:t>болады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ягни</a:t>
            </a:r>
            <a:r>
              <a:rPr lang="ru-RU" sz="1600" dirty="0" smtClean="0">
                <a:solidFill>
                  <a:schemeClr val="tx1"/>
                </a:solidFill>
                <a:latin typeface="Times New Roman" pitchFamily="18" charset="0"/>
                <a:cs typeface="Times New Roman" pitchFamily="18" charset="0"/>
              </a:rPr>
              <a:t> фермент, </a:t>
            </a:r>
            <a:r>
              <a:rPr lang="ru-RU" sz="1600" err="1" smtClean="0">
                <a:solidFill>
                  <a:schemeClr val="tx1"/>
                </a:solidFill>
                <a:latin typeface="Times New Roman" pitchFamily="18" charset="0"/>
                <a:cs typeface="Times New Roman" pitchFamily="18" charset="0"/>
              </a:rPr>
              <a:t>ол</a:t>
            </a:r>
            <a:r>
              <a:rPr lang="ru-RU" sz="1600" smtClean="0">
                <a:solidFill>
                  <a:schemeClr val="tx1"/>
                </a:solidFill>
                <a:latin typeface="Times New Roman" pitchFamily="18" charset="0"/>
                <a:cs typeface="Times New Roman" pitchFamily="18" charset="0"/>
              </a:rPr>
              <a:t> фосфатты </a:t>
            </a:r>
            <a:r>
              <a:rPr lang="ru-RU" sz="1600" err="1" smtClean="0">
                <a:solidFill>
                  <a:schemeClr val="tx1"/>
                </a:solidFill>
                <a:latin typeface="Times New Roman" pitchFamily="18" charset="0"/>
                <a:cs typeface="Times New Roman" pitchFamily="18" charset="0"/>
              </a:rPr>
              <a:t>өзіне </a:t>
            </a:r>
            <a:r>
              <a:rPr lang="ru-RU" sz="1600" smtClean="0">
                <a:solidFill>
                  <a:schemeClr val="tx1"/>
                </a:solidFill>
                <a:latin typeface="Times New Roman" pitchFamily="18" charset="0"/>
                <a:cs typeface="Times New Roman" pitchFamily="18" charset="0"/>
              </a:rPr>
              <a:t>қосып </a:t>
            </a:r>
            <a:r>
              <a:rPr lang="ru-RU" sz="1600" dirty="0" err="1" smtClean="0">
                <a:solidFill>
                  <a:schemeClr val="tx1"/>
                </a:solidFill>
                <a:latin typeface="Times New Roman" pitchFamily="18" charset="0"/>
                <a:cs typeface="Times New Roman" pitchFamily="18" charset="0"/>
              </a:rPr>
              <a:t>алып</a:t>
            </a:r>
            <a:r>
              <a:rPr lang="ru-RU" sz="1600" dirty="0" smtClean="0">
                <a:solidFill>
                  <a:schemeClr val="tx1"/>
                </a:solidFill>
                <a:latin typeface="Times New Roman" pitchFamily="18" charset="0"/>
                <a:cs typeface="Times New Roman" pitchFamily="18" charset="0"/>
              </a:rPr>
              <a:t>, </a:t>
            </a:r>
            <a:r>
              <a:rPr lang="ru-RU" sz="1600" err="1" smtClean="0">
                <a:solidFill>
                  <a:schemeClr val="tx1"/>
                </a:solidFill>
                <a:latin typeface="Times New Roman" pitchFamily="18" charset="0"/>
                <a:cs typeface="Times New Roman" pitchFamily="18" charset="0"/>
              </a:rPr>
              <a:t>сосын</a:t>
            </a:r>
            <a:r>
              <a:rPr lang="ru-RU" sz="1600" smtClean="0">
                <a:solidFill>
                  <a:schemeClr val="tx1"/>
                </a:solidFill>
                <a:latin typeface="Times New Roman" pitchFamily="18" charset="0"/>
                <a:cs typeface="Times New Roman" pitchFamily="18" charset="0"/>
              </a:rPr>
              <a:t> цитоплазмадағы </a:t>
            </a:r>
            <a:r>
              <a:rPr lang="ru-RU" sz="1600" dirty="0" err="1" smtClean="0">
                <a:solidFill>
                  <a:schemeClr val="tx1"/>
                </a:solidFill>
                <a:latin typeface="Times New Roman" pitchFamily="18" charset="0"/>
                <a:cs typeface="Times New Roman" pitchFamily="18" charset="0"/>
              </a:rPr>
              <a:t>еріген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күйде </a:t>
            </a:r>
            <a:r>
              <a:rPr lang="ru-RU" sz="1600" err="1" smtClean="0">
                <a:solidFill>
                  <a:schemeClr val="tx1"/>
                </a:solidFill>
                <a:latin typeface="Times New Roman" pitchFamily="18" charset="0"/>
                <a:cs typeface="Times New Roman" pitchFamily="18" charset="0"/>
              </a:rPr>
              <a:t>болатын</a:t>
            </a:r>
            <a:r>
              <a:rPr lang="ru-RU" sz="1600" smtClean="0">
                <a:solidFill>
                  <a:schemeClr val="tx1"/>
                </a:solidFill>
                <a:latin typeface="Times New Roman" pitchFamily="18" charset="0"/>
                <a:cs typeface="Times New Roman" pitchFamily="18" charset="0"/>
              </a:rPr>
              <a:t> белокқа байланыстырады</a:t>
            </a:r>
            <a:r>
              <a:rPr lang="ru-RU" sz="1600" dirty="0" smtClean="0">
                <a:solidFill>
                  <a:schemeClr val="tx1"/>
                </a:solidFill>
                <a:latin typeface="Times New Roman" pitchFamily="18" charset="0"/>
                <a:cs typeface="Times New Roman" pitchFamily="18" charset="0"/>
              </a:rPr>
              <a:t>. </a:t>
            </a:r>
            <a:r>
              <a:rPr lang="ru-RU" sz="1600" err="1" smtClean="0">
                <a:solidFill>
                  <a:schemeClr val="tx1"/>
                </a:solidFill>
                <a:latin typeface="Times New Roman" pitchFamily="18" charset="0"/>
                <a:cs typeface="Times New Roman" pitchFamily="18" charset="0"/>
              </a:rPr>
              <a:t>Фосфатты</a:t>
            </a:r>
            <a:r>
              <a:rPr lang="ru-RU" sz="1600" smtClean="0">
                <a:solidFill>
                  <a:schemeClr val="tx1"/>
                </a:solidFill>
                <a:latin typeface="Times New Roman" pitchFamily="18" charset="0"/>
                <a:cs typeface="Times New Roman" pitchFamily="18" charset="0"/>
              </a:rPr>
              <a:t> байланыстырған </a:t>
            </a:r>
            <a:r>
              <a:rPr lang="ru-RU" sz="1600" dirty="0" smtClean="0">
                <a:solidFill>
                  <a:schemeClr val="tx1"/>
                </a:solidFill>
                <a:latin typeface="Times New Roman" pitchFamily="18" charset="0"/>
                <a:cs typeface="Times New Roman" pitchFamily="18" charset="0"/>
              </a:rPr>
              <a:t>сон</a:t>
            </a:r>
            <a:r>
              <a:rPr lang="ru-RU" sz="1600" smtClean="0">
                <a:solidFill>
                  <a:schemeClr val="tx1"/>
                </a:solidFill>
                <a:latin typeface="Times New Roman" pitchFamily="18" charset="0"/>
                <a:cs typeface="Times New Roman" pitchFamily="18" charset="0"/>
              </a:rPr>
              <a:t>, бұл </a:t>
            </a:r>
            <a:r>
              <a:rPr lang="ru-RU" sz="1600" dirty="0" smtClean="0">
                <a:solidFill>
                  <a:schemeClr val="tx1"/>
                </a:solidFill>
                <a:latin typeface="Times New Roman" pitchFamily="18" charset="0"/>
                <a:cs typeface="Times New Roman" pitchFamily="18" charset="0"/>
              </a:rPr>
              <a:t>белок </a:t>
            </a:r>
            <a:r>
              <a:rPr lang="ru-RU" sz="1600" dirty="0" err="1" smtClean="0">
                <a:solidFill>
                  <a:schemeClr val="tx1"/>
                </a:solidFill>
                <a:latin typeface="Times New Roman" pitchFamily="18" charset="0"/>
                <a:cs typeface="Times New Roman" pitchFamily="18" charset="0"/>
              </a:rPr>
              <a:t>активтенеді</a:t>
            </a:r>
            <a:r>
              <a:rPr lang="ru-RU" sz="1600" dirty="0" smtClean="0">
                <a:solidFill>
                  <a:schemeClr val="tx1"/>
                </a:solidFill>
                <a:latin typeface="Times New Roman" pitchFamily="18" charset="0"/>
                <a:cs typeface="Times New Roman" pitchFamily="18" charset="0"/>
              </a:rPr>
              <a:t> де</a:t>
            </a:r>
            <a:r>
              <a:rPr lang="ru-RU" sz="1600" smtClean="0">
                <a:solidFill>
                  <a:schemeClr val="tx1"/>
                </a:solidFill>
                <a:latin typeface="Times New Roman" pitchFamily="18" charset="0"/>
                <a:cs typeface="Times New Roman" pitchFamily="18" charset="0"/>
              </a:rPr>
              <a:t>, клетканың </a:t>
            </a:r>
            <a:r>
              <a:rPr lang="ru-RU" sz="1600" dirty="0" err="1" smtClean="0">
                <a:solidFill>
                  <a:schemeClr val="tx1"/>
                </a:solidFill>
                <a:latin typeface="Times New Roman" pitchFamily="18" charset="0"/>
                <a:cs typeface="Times New Roman" pitchFamily="18" charset="0"/>
              </a:rPr>
              <a:t>цитофизиологиясын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өзгертіп, </a:t>
            </a:r>
            <a:r>
              <a:rPr lang="ru-RU" sz="1600" dirty="0" smtClean="0">
                <a:solidFill>
                  <a:schemeClr val="tx1"/>
                </a:solidFill>
                <a:latin typeface="Times New Roman" pitchFamily="18" charset="0"/>
                <a:cs typeface="Times New Roman" pitchFamily="18" charset="0"/>
              </a:rPr>
              <a:t>оны </a:t>
            </a:r>
            <a:r>
              <a:rPr lang="ru-RU" sz="1600" dirty="0" err="1" smtClean="0">
                <a:solidFill>
                  <a:schemeClr val="tx1"/>
                </a:solidFill>
                <a:latin typeface="Times New Roman" pitchFamily="18" charset="0"/>
                <a:cs typeface="Times New Roman" pitchFamily="18" charset="0"/>
              </a:rPr>
              <a:t>жана</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жіктелу</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сатысына</a:t>
            </a:r>
            <a:r>
              <a:rPr lang="ru-RU" sz="1600" dirty="0" smtClean="0">
                <a:solidFill>
                  <a:schemeClr val="tx1"/>
                </a:solidFill>
                <a:latin typeface="Times New Roman" pitchFamily="18" charset="0"/>
                <a:cs typeface="Times New Roman" pitchFamily="18" charset="0"/>
              </a:rPr>
              <a:t> </a:t>
            </a:r>
            <a:r>
              <a:rPr lang="ru-RU" sz="1600" err="1" smtClean="0">
                <a:solidFill>
                  <a:schemeClr val="tx1"/>
                </a:solidFill>
                <a:latin typeface="Times New Roman" pitchFamily="18" charset="0"/>
                <a:cs typeface="Times New Roman" pitchFamily="18" charset="0"/>
              </a:rPr>
              <a:t>алып</a:t>
            </a:r>
            <a:r>
              <a:rPr lang="ru-RU" sz="1600" smtClean="0">
                <a:solidFill>
                  <a:schemeClr val="tx1"/>
                </a:solidFill>
                <a:latin typeface="Times New Roman" pitchFamily="18" charset="0"/>
                <a:cs typeface="Times New Roman" pitchFamily="18" charset="0"/>
              </a:rPr>
              <a:t> келетін </a:t>
            </a:r>
            <a:r>
              <a:rPr lang="ru-RU" sz="1600" dirty="0" err="1" smtClean="0">
                <a:solidFill>
                  <a:schemeClr val="tx1"/>
                </a:solidFill>
                <a:latin typeface="Times New Roman" pitchFamily="18" charset="0"/>
                <a:cs typeface="Times New Roman" pitchFamily="18" charset="0"/>
              </a:rPr>
              <a:t>биохимнялык</a:t>
            </a:r>
            <a:r>
              <a:rPr lang="ru-RU" sz="1600" dirty="0" smtClean="0">
                <a:solidFill>
                  <a:schemeClr val="tx1"/>
                </a:solidFill>
                <a:latin typeface="Times New Roman" pitchFamily="18" charset="0"/>
                <a:cs typeface="Times New Roman" pitchFamily="18" charset="0"/>
              </a:rPr>
              <a:t> </a:t>
            </a:r>
            <a:r>
              <a:rPr lang="ru-RU" sz="1600" err="1" smtClean="0">
                <a:solidFill>
                  <a:schemeClr val="tx1"/>
                </a:solidFill>
                <a:latin typeface="Times New Roman" pitchFamily="18" charset="0"/>
                <a:cs typeface="Times New Roman" pitchFamily="18" charset="0"/>
              </a:rPr>
              <a:t>реакцияларды</a:t>
            </a:r>
            <a:r>
              <a:rPr lang="ru-RU" sz="1600" smtClean="0">
                <a:solidFill>
                  <a:schemeClr val="tx1"/>
                </a:solidFill>
                <a:latin typeface="Times New Roman" pitchFamily="18" charset="0"/>
                <a:cs typeface="Times New Roman" pitchFamily="18" charset="0"/>
              </a:rPr>
              <a:t> іске қосады.</a:t>
            </a:r>
            <a:r>
              <a:rPr lang="en-US" sz="1600" smtClean="0">
                <a:solidFill>
                  <a:schemeClr val="tx1"/>
                </a:solidFill>
                <a:latin typeface="Times New Roman" pitchFamily="18" charset="0"/>
                <a:cs typeface="Times New Roman" pitchFamily="18" charset="0"/>
              </a:rPr>
              <a:t>FGF </a:t>
            </a:r>
            <a:r>
              <a:rPr lang="ru-RU" sz="1600" dirty="0" err="1" smtClean="0">
                <a:solidFill>
                  <a:schemeClr val="tx1"/>
                </a:solidFill>
                <a:latin typeface="Times New Roman" pitchFamily="18" charset="0"/>
                <a:cs typeface="Times New Roman" pitchFamily="18" charset="0"/>
              </a:rPr>
              <a:t>тұкымдасының өкілдері мезодерманың индукциясында</a:t>
            </a:r>
            <a:r>
              <a:rPr lang="ru-RU" sz="1600" dirty="0" smtClean="0">
                <a:solidFill>
                  <a:schemeClr val="tx1"/>
                </a:solidFill>
                <a:latin typeface="Times New Roman" pitchFamily="18" charset="0"/>
                <a:cs typeface="Times New Roman" pitchFamily="18" charset="0"/>
              </a:rPr>
              <a:t>, </a:t>
            </a:r>
            <a:r>
              <a:rPr lang="ru-RU" sz="1600" err="1" smtClean="0">
                <a:solidFill>
                  <a:schemeClr val="tx1"/>
                </a:solidFill>
                <a:latin typeface="Times New Roman" pitchFamily="18" charset="0"/>
                <a:cs typeface="Times New Roman" pitchFamily="18" charset="0"/>
              </a:rPr>
              <a:t>қан </a:t>
            </a:r>
            <a:r>
              <a:rPr lang="ru-RU" sz="1600" smtClean="0">
                <a:solidFill>
                  <a:schemeClr val="tx1"/>
                </a:solidFill>
                <a:latin typeface="Times New Roman" pitchFamily="18" charset="0"/>
                <a:cs typeface="Times New Roman" pitchFamily="18" charset="0"/>
              </a:rPr>
              <a:t>тамырларының </a:t>
            </a:r>
            <a:r>
              <a:rPr lang="ru-RU" sz="1600" dirty="0" err="1" smtClean="0">
                <a:solidFill>
                  <a:schemeClr val="tx1"/>
                </a:solidFill>
                <a:latin typeface="Times New Roman" pitchFamily="18" charset="0"/>
                <a:cs typeface="Times New Roman" pitchFamily="18" charset="0"/>
              </a:rPr>
              <a:t>жіктелуінде</a:t>
            </a:r>
            <a:r>
              <a:rPr lang="ru-RU" sz="1600" dirty="0" smtClean="0">
                <a:solidFill>
                  <a:schemeClr val="tx1"/>
                </a:solidFill>
                <a:latin typeface="Times New Roman" pitchFamily="18" charset="0"/>
                <a:cs typeface="Times New Roman" pitchFamily="18" charset="0"/>
              </a:rPr>
              <a:t> (</a:t>
            </a:r>
            <a:r>
              <a:rPr lang="en-US" sz="1600" dirty="0" smtClean="0">
                <a:solidFill>
                  <a:schemeClr val="tx1"/>
                </a:solidFill>
                <a:latin typeface="Times New Roman" pitchFamily="18" charset="0"/>
                <a:cs typeface="Times New Roman" pitchFamily="18" charset="0"/>
              </a:rPr>
              <a:t>FGF2), </a:t>
            </a:r>
            <a:r>
              <a:rPr lang="ru-RU" sz="1600" err="1" smtClean="0">
                <a:solidFill>
                  <a:schemeClr val="tx1"/>
                </a:solidFill>
                <a:latin typeface="Times New Roman" pitchFamily="18" charset="0"/>
                <a:cs typeface="Times New Roman" pitchFamily="18" charset="0"/>
              </a:rPr>
              <a:t>қол-аяктың </a:t>
            </a:r>
            <a:r>
              <a:rPr lang="ru-RU" sz="1600" smtClean="0">
                <a:solidFill>
                  <a:schemeClr val="tx1"/>
                </a:solidFill>
                <a:latin typeface="Times New Roman" pitchFamily="18" charset="0"/>
                <a:cs typeface="Times New Roman" pitchFamily="18" charset="0"/>
              </a:rPr>
              <a:t>және </a:t>
            </a:r>
            <a:r>
              <a:rPr lang="ru-RU" sz="1600" dirty="0" err="1" smtClean="0">
                <a:solidFill>
                  <a:schemeClr val="tx1"/>
                </a:solidFill>
                <a:latin typeface="Times New Roman" pitchFamily="18" charset="0"/>
                <a:cs typeface="Times New Roman" pitchFamily="18" charset="0"/>
              </a:rPr>
              <a:t>оның бөліктерінің </a:t>
            </a:r>
            <a:r>
              <a:rPr lang="ru-RU" sz="1600" err="1" smtClean="0">
                <a:solidFill>
                  <a:schemeClr val="tx1"/>
                </a:solidFill>
                <a:latin typeface="Times New Roman" pitchFamily="18" charset="0"/>
                <a:cs typeface="Times New Roman" pitchFamily="18" charset="0"/>
              </a:rPr>
              <a:t>индукциясына</a:t>
            </a:r>
            <a:r>
              <a:rPr lang="ru-RU" sz="1600" smtClean="0">
                <a:solidFill>
                  <a:schemeClr val="tx1"/>
                </a:solidFill>
                <a:latin typeface="Times New Roman" pitchFamily="18" charset="0"/>
                <a:cs typeface="Times New Roman" pitchFamily="18" charset="0"/>
              </a:rPr>
              <a:t> (</a:t>
            </a:r>
            <a:r>
              <a:rPr lang="en-US" sz="1600" dirty="0" smtClean="0">
                <a:solidFill>
                  <a:schemeClr val="tx1"/>
                </a:solidFill>
                <a:latin typeface="Times New Roman" pitchFamily="18" charset="0"/>
                <a:cs typeface="Times New Roman" pitchFamily="18" charset="0"/>
              </a:rPr>
              <a:t>FGF4, FGF8, FGF10</a:t>
            </a:r>
            <a:r>
              <a:rPr lang="en-US" sz="1600" smtClean="0">
                <a:solidFill>
                  <a:schemeClr val="tx1"/>
                </a:solidFill>
                <a:latin typeface="Times New Roman" pitchFamily="18" charset="0"/>
                <a:cs typeface="Times New Roman" pitchFamily="18" charset="0"/>
              </a:rPr>
              <a:t>), </a:t>
            </a:r>
            <a:r>
              <a:rPr lang="ru-RU" sz="1600" smtClean="0">
                <a:solidFill>
                  <a:schemeClr val="tx1"/>
                </a:solidFill>
                <a:latin typeface="Times New Roman" pitchFamily="18" charset="0"/>
                <a:cs typeface="Times New Roman" pitchFamily="18" charset="0"/>
              </a:rPr>
              <a:t>ортаңғы ми және </a:t>
            </a:r>
            <a:r>
              <a:rPr lang="ru-RU" sz="1600" dirty="0" err="1" smtClean="0">
                <a:solidFill>
                  <a:schemeClr val="tx1"/>
                </a:solidFill>
                <a:latin typeface="Times New Roman" pitchFamily="18" charset="0"/>
                <a:cs typeface="Times New Roman" pitchFamily="18" charset="0"/>
              </a:rPr>
              <a:t>көздің жанарына</a:t>
            </a:r>
            <a:r>
              <a:rPr lang="ru-RU" sz="1600" dirty="0" smtClean="0">
                <a:solidFill>
                  <a:schemeClr val="tx1"/>
                </a:solidFill>
                <a:latin typeface="Times New Roman" pitchFamily="18" charset="0"/>
                <a:cs typeface="Times New Roman" pitchFamily="18" charset="0"/>
              </a:rPr>
              <a:t> (</a:t>
            </a:r>
            <a:r>
              <a:rPr lang="en-US" sz="1600" dirty="0" smtClean="0">
                <a:solidFill>
                  <a:schemeClr val="tx1"/>
                </a:solidFill>
                <a:latin typeface="Times New Roman" pitchFamily="18" charset="0"/>
                <a:cs typeface="Times New Roman" pitchFamily="18" charset="0"/>
              </a:rPr>
              <a:t>FGF8), </a:t>
            </a:r>
            <a:r>
              <a:rPr lang="ru-RU" sz="1600" dirty="0" err="1" smtClean="0">
                <a:solidFill>
                  <a:schemeClr val="tx1"/>
                </a:solidFill>
                <a:latin typeface="Times New Roman" pitchFamily="18" charset="0"/>
                <a:cs typeface="Times New Roman" pitchFamily="18" charset="0"/>
              </a:rPr>
              <a:t>аксондар</a:t>
            </a:r>
            <a:r>
              <a:rPr lang="ru-RU" sz="1600" dirty="0" smtClean="0">
                <a:solidFill>
                  <a:schemeClr val="tx1"/>
                </a:solidFill>
                <a:latin typeface="Times New Roman" pitchFamily="18" charset="0"/>
                <a:cs typeface="Times New Roman" pitchFamily="18" charset="0"/>
              </a:rPr>
              <a:t> </a:t>
            </a:r>
            <a:r>
              <a:rPr lang="ru-RU" sz="1600" smtClean="0">
                <a:solidFill>
                  <a:schemeClr val="tx1"/>
                </a:solidFill>
                <a:latin typeface="Times New Roman" pitchFamily="18" charset="0"/>
                <a:cs typeface="Times New Roman" pitchFamily="18" charset="0"/>
              </a:rPr>
              <a:t>мен нейрондардың </a:t>
            </a:r>
            <a:r>
              <a:rPr lang="ru-RU" sz="1600" dirty="0" err="1" smtClean="0">
                <a:solidFill>
                  <a:schemeClr val="tx1"/>
                </a:solidFill>
                <a:latin typeface="Times New Roman" pitchFamily="18" charset="0"/>
                <a:cs typeface="Times New Roman" pitchFamily="18" charset="0"/>
              </a:rPr>
              <a:t>өсуіне және </a:t>
            </a:r>
            <a:r>
              <a:rPr lang="ru-RU" sz="1600" dirty="0" smtClean="0">
                <a:solidFill>
                  <a:schemeClr val="tx1"/>
                </a:solidFill>
                <a:latin typeface="Times New Roman" pitchFamily="18" charset="0"/>
                <a:cs typeface="Times New Roman" pitchFamily="18" charset="0"/>
              </a:rPr>
              <a:t>т.б. </a:t>
            </a:r>
            <a:r>
              <a:rPr lang="ru-RU" sz="1600" dirty="0" err="1" smtClean="0">
                <a:solidFill>
                  <a:schemeClr val="tx1"/>
                </a:solidFill>
                <a:latin typeface="Times New Roman" pitchFamily="18" charset="0"/>
                <a:cs typeface="Times New Roman" pitchFamily="18" charset="0"/>
              </a:rPr>
              <a:t>қатысады.</a:t>
            </a:r>
            <a:endParaRPr lang="ru-RU" sz="1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3011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365758" y="555853"/>
            <a:ext cx="9761362" cy="5531438"/>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2901</TotalTime>
  <Words>2510</Words>
  <Application>Microsoft Office PowerPoint</Application>
  <PresentationFormat>Широкоэкранный</PresentationFormat>
  <Paragraphs>60</Paragraphs>
  <Slides>22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22</vt:i4>
      </vt:variant>
    </vt:vector>
  </HeadingPairs>
  <TitlesOfParts>
    <vt:vector size="28" baseType="lpstr">
      <vt:lpstr>Arial</vt:lpstr>
      <vt:lpstr>Calibri</vt:lpstr>
      <vt:lpstr>Times New Roman</vt:lpstr>
      <vt:lpstr>Trebuchet MS</vt:lpstr>
      <vt:lpstr>Wingdings 3</vt:lpstr>
      <vt:lpstr>Аспект</vt:lpstr>
      <vt:lpstr>Презентация PowerPoint</vt:lpstr>
      <vt:lpstr>Жоспар</vt:lpstr>
      <vt:lpstr>ТРАНСДУКЦИЯ</vt:lpstr>
      <vt:lpstr>Презентация PowerPoint</vt:lpstr>
      <vt:lpstr>ТРАНСДУКЦИЯ процесі</vt:lpstr>
      <vt:lpstr>Трансдукция: ақпараттардың клетка аралық және клетка ішілік берілуі.  </vt:lpstr>
      <vt:lpstr>Презентация PowerPoint</vt:lpstr>
      <vt:lpstr>Презентация PowerPoint</vt:lpstr>
      <vt:lpstr>Презентация PowerPoint</vt:lpstr>
      <vt:lpstr>Hedgehod тұқымдасы</vt:lpstr>
      <vt:lpstr>Wnt тұқымдасы және Tgf-β тұқымдасы</vt:lpstr>
      <vt:lpstr>Активина тұқымдасы.</vt:lpstr>
      <vt:lpstr>Транскрипционды факторлар және эпигенетикалық тұқым қуалаушылық.</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Трансдукция.</vt:lpstr>
      <vt:lpstr>Қорытынды</vt:lpstr>
      <vt:lpstr>Пайдаланылған әдебиеттер</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Symbat</dc:creator>
  <cp:lastModifiedBy>Symbat</cp:lastModifiedBy>
  <cp:revision>126</cp:revision>
  <cp:lastPrinted>2019-01-30T19:16:00Z</cp:lastPrinted>
  <dcterms:created xsi:type="dcterms:W3CDTF">2019-01-16T11:40:45Z</dcterms:created>
  <dcterms:modified xsi:type="dcterms:W3CDTF">2020-12-24T18:14:48Z</dcterms:modified>
</cp:coreProperties>
</file>